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312" r:id="rId3"/>
    <p:sldId id="315" r:id="rId4"/>
    <p:sldId id="313" r:id="rId5"/>
    <p:sldId id="314" r:id="rId6"/>
    <p:sldId id="322" r:id="rId7"/>
    <p:sldId id="323" r:id="rId8"/>
    <p:sldId id="318" r:id="rId9"/>
    <p:sldId id="319" r:id="rId10"/>
    <p:sldId id="321" r:id="rId11"/>
    <p:sldId id="325" r:id="rId12"/>
    <p:sldId id="326" r:id="rId13"/>
    <p:sldId id="327" r:id="rId14"/>
    <p:sldId id="328" r:id="rId15"/>
    <p:sldId id="28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C36"/>
    <a:srgbClr val="77933C"/>
    <a:srgbClr val="DDE7D1"/>
    <a:srgbClr val="9AAE04"/>
    <a:srgbClr val="EBF1DE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647" autoAdjust="0"/>
  </p:normalViewPr>
  <p:slideViewPr>
    <p:cSldViewPr>
      <p:cViewPr varScale="1">
        <p:scale>
          <a:sx n="115" d="100"/>
          <a:sy n="115" d="100"/>
        </p:scale>
        <p:origin x="8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ampuzano\Documents\presentaciones%20y%20ponencias\Datos%20ponencia%20Juan%20Amsterd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ampuzano\Documents\presentaciones%20y%20ponencias\Datos%20ponencia%20Juan%20Amsterd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ampuzano\Documents\presentaciones%20y%20ponencias\Datos%20ponencia%20Juan%20Amsterd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ampuzano\Documents\Consultas\Onshore_offshore\Comparativa%20internacio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1"/>
          <c:tx>
            <c:v>GGR (M€)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Hoja1!$E$9:$J$9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Hoja1!$E$10:$J$10</c:f>
              <c:numCache>
                <c:formatCode>General</c:formatCode>
                <c:ptCount val="6"/>
                <c:pt idx="0">
                  <c:v>229.4</c:v>
                </c:pt>
                <c:pt idx="1">
                  <c:v>252.9</c:v>
                </c:pt>
                <c:pt idx="2">
                  <c:v>317.10000000000002</c:v>
                </c:pt>
                <c:pt idx="3">
                  <c:v>426</c:v>
                </c:pt>
                <c:pt idx="4">
                  <c:v>557</c:v>
                </c:pt>
                <c:pt idx="5">
                  <c:v>699.6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8-4769-804E-27F785210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2390560"/>
        <c:axId val="1412391808"/>
      </c:barChart>
      <c:lineChart>
        <c:grouping val="standard"/>
        <c:varyColors val="0"/>
        <c:ser>
          <c:idx val="1"/>
          <c:order val="0"/>
          <c:tx>
            <c:v>Interannual Growth rate (%)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Hoja1!$E$9:$J$9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Hoja1!$E$11:$J$11</c:f>
              <c:numCache>
                <c:formatCode>0.00</c:formatCode>
                <c:ptCount val="6"/>
                <c:pt idx="1">
                  <c:v>10.244115082824761</c:v>
                </c:pt>
                <c:pt idx="2">
                  <c:v>25.385527876631087</c:v>
                </c:pt>
                <c:pt idx="3">
                  <c:v>34.342478713339631</c:v>
                </c:pt>
                <c:pt idx="4">
                  <c:v>30.751173708920188</c:v>
                </c:pt>
                <c:pt idx="5">
                  <c:v>25.601436265709161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98-4769-804E-27F785210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786608"/>
        <c:axId val="1343677712"/>
      </c:lineChart>
      <c:catAx>
        <c:axId val="14123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12391808"/>
        <c:crosses val="autoZero"/>
        <c:auto val="1"/>
        <c:lblAlgn val="ctr"/>
        <c:lblOffset val="100"/>
        <c:noMultiLvlLbl val="0"/>
      </c:catAx>
      <c:valAx>
        <c:axId val="14123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12390560"/>
        <c:crosses val="autoZero"/>
        <c:crossBetween val="between"/>
      </c:valAx>
      <c:valAx>
        <c:axId val="134367771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0786608"/>
        <c:crosses val="max"/>
        <c:crossBetween val="between"/>
      </c:valAx>
      <c:catAx>
        <c:axId val="134078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3677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Hoja1!$D$36</c:f>
              <c:strCache>
                <c:ptCount val="1"/>
                <c:pt idx="0">
                  <c:v>Betting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Hoja1!$E$35:$F$35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Hoja1!$E$36:$F$36</c:f>
              <c:numCache>
                <c:formatCode>_-* #,##0\ _€_-;\-* #,##0\ _€_-;_-* "-"??\ _€_-;_-@_-</c:formatCode>
                <c:ptCount val="2"/>
                <c:pt idx="0">
                  <c:v>977776</c:v>
                </c:pt>
                <c:pt idx="1">
                  <c:v>1077834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4-4215-A252-B611416AFE95}"/>
            </c:ext>
          </c:extLst>
        </c:ser>
        <c:ser>
          <c:idx val="1"/>
          <c:order val="1"/>
          <c:tx>
            <c:strRef>
              <c:f>Hoja1!$D$37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Hoja1!$E$35:$F$35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Hoja1!$E$37:$F$37</c:f>
              <c:numCache>
                <c:formatCode>_-* #,##0\ _€_-;\-* #,##0\ _€_-;_-* "-"??\ _€_-;_-@_-</c:formatCode>
                <c:ptCount val="2"/>
                <c:pt idx="0">
                  <c:v>72926</c:v>
                </c:pt>
                <c:pt idx="1">
                  <c:v>92360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4-4215-A252-B611416AFE95}"/>
            </c:ext>
          </c:extLst>
        </c:ser>
        <c:ser>
          <c:idx val="2"/>
          <c:order val="2"/>
          <c:tx>
            <c:strRef>
              <c:f>Hoja1!$D$38</c:f>
              <c:strCache>
                <c:ptCount val="1"/>
                <c:pt idx="0">
                  <c:v>Casino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Hoja1!$E$35:$F$35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Hoja1!$E$38:$F$38</c:f>
              <c:numCache>
                <c:formatCode>_-* #,##0\ _€_-;\-* #,##0\ _€_-;_-* "-"??\ _€_-;_-@_-</c:formatCode>
                <c:ptCount val="2"/>
                <c:pt idx="0">
                  <c:v>405070</c:v>
                </c:pt>
                <c:pt idx="1">
                  <c:v>473994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44-4215-A252-B611416AFE95}"/>
            </c:ext>
          </c:extLst>
        </c:ser>
        <c:ser>
          <c:idx val="3"/>
          <c:order val="3"/>
          <c:tx>
            <c:strRef>
              <c:f>Hoja1!$D$39</c:f>
              <c:strCache>
                <c:ptCount val="1"/>
                <c:pt idx="0">
                  <c:v>Poker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Hoja1!$E$35:$F$35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Hoja1!$E$39:$F$39</c:f>
              <c:numCache>
                <c:formatCode>_-* #,##0\ _€_-;\-* #,##0\ _€_-;_-* "-"??\ _€_-;_-@_-</c:formatCode>
                <c:ptCount val="2"/>
                <c:pt idx="0">
                  <c:v>389592</c:v>
                </c:pt>
                <c:pt idx="1">
                  <c:v>337098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44-4215-A252-B611416AFE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24367120"/>
        <c:axId val="1424364208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Hoja1!$D$40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Hoja1!$E$35:$F$35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2016</c:v>
                      </c:pt>
                      <c:pt idx="1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Hoja1!$E$40:$F$40</c15:sqref>
                        </c15:formulaRef>
                      </c:ext>
                    </c:extLst>
                    <c:numCache>
                      <c:formatCode>_-* #,##0\ _€_-;\-* #,##0\ _€_-;_-* "-"??\ _€_-;_-@_-</c:formatCode>
                      <c:ptCount val="2"/>
                      <c:pt idx="0">
                        <c:v>1845364</c:v>
                      </c:pt>
                      <c:pt idx="1">
                        <c:v>1981286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144-4215-A252-B611416AFE95}"/>
                  </c:ext>
                </c:extLst>
              </c15:ser>
            </c15:filteredBarSeries>
          </c:ext>
        </c:extLst>
      </c:barChart>
      <c:catAx>
        <c:axId val="142436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24364208"/>
        <c:crosses val="autoZero"/>
        <c:auto val="1"/>
        <c:lblAlgn val="ctr"/>
        <c:lblOffset val="100"/>
        <c:noMultiLvlLbl val="0"/>
      </c:catAx>
      <c:valAx>
        <c:axId val="1424364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2436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17920676582088E-2"/>
          <c:y val="1.9642228626261415E-2"/>
          <c:w val="0.91856602994070191"/>
          <c:h val="0.83985021530224613"/>
        </c:manualLayout>
      </c:layout>
      <c:barChart>
        <c:barDir val="col"/>
        <c:grouping val="stacked"/>
        <c:varyColors val="0"/>
        <c:ser>
          <c:idx val="0"/>
          <c:order val="0"/>
          <c:tx>
            <c:v>Interactive onshore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Hoja1!$E$20:$M$20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2018e</c:v>
                </c:pt>
              </c:strCache>
              <c:extLst/>
            </c:strRef>
          </c:cat>
          <c:val>
            <c:numRef>
              <c:f>Hoja1!$E$23:$M$23</c:f>
              <c:numCache>
                <c:formatCode>0.0%</c:formatCode>
                <c:ptCount val="8"/>
                <c:pt idx="0">
                  <c:v>8.8574187842722071E-2</c:v>
                </c:pt>
                <c:pt idx="1">
                  <c:v>0.31228828240694168</c:v>
                </c:pt>
                <c:pt idx="2">
                  <c:v>0.46108656279140381</c:v>
                </c:pt>
                <c:pt idx="3">
                  <c:v>0.49201844931789901</c:v>
                </c:pt>
                <c:pt idx="4">
                  <c:v>0.57872349414836211</c:v>
                </c:pt>
                <c:pt idx="5">
                  <c:v>0.68477269782144512</c:v>
                </c:pt>
                <c:pt idx="6">
                  <c:v>0.77823543566181141</c:v>
                </c:pt>
                <c:pt idx="7">
                  <c:v>0.82620747177203302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EC6-4E38-AE87-56768B3AC122}"/>
            </c:ext>
          </c:extLst>
        </c:ser>
        <c:ser>
          <c:idx val="1"/>
          <c:order val="1"/>
          <c:tx>
            <c:v>interactive offshore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Hoja1!$E$20:$M$20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2018e</c:v>
                </c:pt>
              </c:strCache>
              <c:extLst/>
            </c:strRef>
          </c:cat>
          <c:val>
            <c:numRef>
              <c:f>Hoja1!$E$24:$M$24</c:f>
              <c:numCache>
                <c:formatCode>0.0%</c:formatCode>
                <c:ptCount val="8"/>
                <c:pt idx="0">
                  <c:v>0.91142581215727791</c:v>
                </c:pt>
                <c:pt idx="1">
                  <c:v>0.68771171759305827</c:v>
                </c:pt>
                <c:pt idx="2">
                  <c:v>0.53891343720859619</c:v>
                </c:pt>
                <c:pt idx="3">
                  <c:v>0.50798155068210105</c:v>
                </c:pt>
                <c:pt idx="4">
                  <c:v>0.42127650585163789</c:v>
                </c:pt>
                <c:pt idx="5">
                  <c:v>0.31522730217855488</c:v>
                </c:pt>
                <c:pt idx="6">
                  <c:v>0.22176456433818859</c:v>
                </c:pt>
                <c:pt idx="7">
                  <c:v>0.17379252822796698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EC6-4E38-AE87-56768B3AC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0334800"/>
        <c:axId val="1500337712"/>
      </c:barChart>
      <c:catAx>
        <c:axId val="150033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00337712"/>
        <c:crosses val="autoZero"/>
        <c:auto val="1"/>
        <c:lblAlgn val="ctr"/>
        <c:lblOffset val="100"/>
        <c:noMultiLvlLbl val="0"/>
      </c:catAx>
      <c:valAx>
        <c:axId val="15003377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0033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Onshore/ Offshore.</a:t>
            </a:r>
            <a:r>
              <a:rPr lang="en-US" baseline="0"/>
              <a:t> 2018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% Onshore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Hoja1!$D$9:$D$17</c:f>
              <c:strCache>
                <c:ptCount val="8"/>
                <c:pt idx="0">
                  <c:v>Spain</c:v>
                </c:pt>
                <c:pt idx="1">
                  <c:v>France</c:v>
                </c:pt>
                <c:pt idx="2">
                  <c:v>Portugal</c:v>
                </c:pt>
                <c:pt idx="3">
                  <c:v>Denmark</c:v>
                </c:pt>
                <c:pt idx="4">
                  <c:v>Germany</c:v>
                </c:pt>
                <c:pt idx="5">
                  <c:v>Belgium</c:v>
                </c:pt>
                <c:pt idx="6">
                  <c:v>Czech Republic</c:v>
                </c:pt>
                <c:pt idx="7">
                  <c:v>Italy</c:v>
                </c:pt>
              </c:strCache>
              <c:extLst/>
            </c:strRef>
          </c:cat>
          <c:val>
            <c:numRef>
              <c:f>Hoja1!$E$9:$E$17</c:f>
              <c:numCache>
                <c:formatCode>0.00%</c:formatCode>
                <c:ptCount val="8"/>
                <c:pt idx="0">
                  <c:v>0.82558751471699598</c:v>
                </c:pt>
                <c:pt idx="1">
                  <c:v>0.75428895308907273</c:v>
                </c:pt>
                <c:pt idx="2">
                  <c:v>0.76251263126273383</c:v>
                </c:pt>
                <c:pt idx="3">
                  <c:v>0.9567492700401129</c:v>
                </c:pt>
                <c:pt idx="4">
                  <c:v>0.61381364207819233</c:v>
                </c:pt>
                <c:pt idx="5">
                  <c:v>0.82116501703843958</c:v>
                </c:pt>
                <c:pt idx="6">
                  <c:v>0.91611163663456341</c:v>
                </c:pt>
                <c:pt idx="7" formatCode="0.0%">
                  <c:v>0.95205926459431001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0FE-4EA8-9590-74336D58B6D5}"/>
            </c:ext>
          </c:extLst>
        </c:ser>
        <c:ser>
          <c:idx val="1"/>
          <c:order val="1"/>
          <c:tx>
            <c:v>Offshore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Hoja1!$D$9:$D$17</c:f>
              <c:strCache>
                <c:ptCount val="8"/>
                <c:pt idx="0">
                  <c:v>Spain</c:v>
                </c:pt>
                <c:pt idx="1">
                  <c:v>France</c:v>
                </c:pt>
                <c:pt idx="2">
                  <c:v>Portugal</c:v>
                </c:pt>
                <c:pt idx="3">
                  <c:v>Denmark</c:v>
                </c:pt>
                <c:pt idx="4">
                  <c:v>Germany</c:v>
                </c:pt>
                <c:pt idx="5">
                  <c:v>Belgium</c:v>
                </c:pt>
                <c:pt idx="6">
                  <c:v>Czech Republic</c:v>
                </c:pt>
                <c:pt idx="7">
                  <c:v>Italy</c:v>
                </c:pt>
              </c:strCache>
              <c:extLst/>
            </c:strRef>
          </c:cat>
          <c:val>
            <c:numRef>
              <c:f>Hoja1!$F$9:$F$17</c:f>
              <c:numCache>
                <c:formatCode>0.00%</c:formatCode>
                <c:ptCount val="8"/>
                <c:pt idx="0">
                  <c:v>0.17441248528300402</c:v>
                </c:pt>
                <c:pt idx="1">
                  <c:v>0.24571104691092727</c:v>
                </c:pt>
                <c:pt idx="2">
                  <c:v>0.23748736873726617</c:v>
                </c:pt>
                <c:pt idx="3">
                  <c:v>4.3250729959887102E-2</c:v>
                </c:pt>
                <c:pt idx="4">
                  <c:v>0.38618635792180767</c:v>
                </c:pt>
                <c:pt idx="5">
                  <c:v>0.17883498296156042</c:v>
                </c:pt>
                <c:pt idx="6">
                  <c:v>8.3888363365436591E-2</c:v>
                </c:pt>
                <c:pt idx="7">
                  <c:v>4.7940735405689994E-2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0FE-4EA8-9590-74336D58B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2650895"/>
        <c:axId val="1542649647"/>
      </c:barChart>
      <c:catAx>
        <c:axId val="154265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42649647"/>
        <c:crosses val="autoZero"/>
        <c:auto val="1"/>
        <c:lblAlgn val="ctr"/>
        <c:lblOffset val="100"/>
        <c:noMultiLvlLbl val="0"/>
      </c:catAx>
      <c:valAx>
        <c:axId val="15426496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4265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GGR </a:t>
            </a:r>
            <a:r>
              <a:rPr lang="es-ES" dirty="0" smtClean="0"/>
              <a:t>online </a:t>
            </a:r>
            <a:r>
              <a:rPr lang="es-ES" dirty="0" err="1" smtClean="0"/>
              <a:t>gambling</a:t>
            </a:r>
            <a:r>
              <a:rPr lang="es-ES" dirty="0" smtClean="0"/>
              <a:t> </a:t>
            </a:r>
            <a:r>
              <a:rPr lang="es-ES" baseline="0" dirty="0" smtClean="0"/>
              <a:t>per </a:t>
            </a:r>
            <a:r>
              <a:rPr lang="es-ES" baseline="0" dirty="0" err="1" smtClean="0"/>
              <a:t>capita</a:t>
            </a:r>
            <a:r>
              <a:rPr lang="es-ES" baseline="0" dirty="0" smtClean="0"/>
              <a:t> </a:t>
            </a:r>
            <a:r>
              <a:rPr lang="es-ES" baseline="0" dirty="0"/>
              <a:t>&gt;18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España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'Evolución del mercado '!$D$36:$J$36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'Evolución del mercado '!$D$41:$J$41</c:f>
              <c:numCache>
                <c:formatCode>0.000</c:formatCode>
                <c:ptCount val="7"/>
                <c:pt idx="0">
                  <c:v>4.6278308768329</c:v>
                </c:pt>
                <c:pt idx="1">
                  <c:v>7.7644613773690461</c:v>
                </c:pt>
                <c:pt idx="2">
                  <c:v>8.5677129080403205</c:v>
                </c:pt>
                <c:pt idx="3">
                  <c:v>10.183615582805665</c:v>
                </c:pt>
                <c:pt idx="4">
                  <c:v>13.182887348170425</c:v>
                </c:pt>
                <c:pt idx="5">
                  <c:v>16.901390370464451</c:v>
                </c:pt>
                <c:pt idx="6">
                  <c:v>21.286098232009753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FE-4A73-BA90-14CF832E4B0D}"/>
            </c:ext>
          </c:extLst>
        </c:ser>
        <c:ser>
          <c:idx val="1"/>
          <c:order val="1"/>
          <c:tx>
            <c:v>Francia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'Evolución del mercado '!$D$36:$J$36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'Evolución del mercado '!$D$48:$J$48</c:f>
              <c:numCache>
                <c:formatCode>0.000</c:formatCode>
                <c:ptCount val="7"/>
                <c:pt idx="0">
                  <c:v>15.471895427430603</c:v>
                </c:pt>
                <c:pt idx="1">
                  <c:v>15.160388708096528</c:v>
                </c:pt>
                <c:pt idx="2">
                  <c:v>16.040133478023613</c:v>
                </c:pt>
                <c:pt idx="3">
                  <c:v>16.989107743483974</c:v>
                </c:pt>
                <c:pt idx="4">
                  <c:v>18.138748452895445</c:v>
                </c:pt>
                <c:pt idx="5">
                  <c:v>21.948433346088727</c:v>
                </c:pt>
                <c:pt idx="6">
                  <c:v>26.369807252539839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FE-4A73-BA90-14CF832E4B0D}"/>
            </c:ext>
          </c:extLst>
        </c:ser>
        <c:ser>
          <c:idx val="2"/>
          <c:order val="2"/>
          <c:tx>
            <c:v>Portugal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'Evolución del mercado '!$D$36:$J$36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'Evolución del mercado '!$D$55:$J$55</c:f>
              <c:numCache>
                <c:formatCode>0.000</c:formatCode>
                <c:ptCount val="7"/>
                <c:pt idx="0">
                  <c:v>3.2849164937027298</c:v>
                </c:pt>
                <c:pt idx="1">
                  <c:v>3.4461515984800037</c:v>
                </c:pt>
                <c:pt idx="2">
                  <c:v>3.500963856398227</c:v>
                </c:pt>
                <c:pt idx="3">
                  <c:v>3.3746730090011021</c:v>
                </c:pt>
                <c:pt idx="4">
                  <c:v>9.1318220222741058</c:v>
                </c:pt>
                <c:pt idx="5">
                  <c:v>17.554961647551231</c:v>
                </c:pt>
                <c:pt idx="6">
                  <c:v>20.280561940604798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FE-4A73-BA90-14CF832E4B0D}"/>
            </c:ext>
          </c:extLst>
        </c:ser>
        <c:ser>
          <c:idx val="3"/>
          <c:order val="3"/>
          <c:tx>
            <c:v>Italia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'Evolución del mercado '!$D$36:$J$36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'Evolución del mercado '!$D$62:$J$62</c:f>
              <c:numCache>
                <c:formatCode>_(* #,##0.00_);_(* \(#,##0.00\);_(* "-"??_);_(@_)</c:formatCode>
                <c:ptCount val="7"/>
                <c:pt idx="0">
                  <c:v>14.539268958186227</c:v>
                </c:pt>
                <c:pt idx="1">
                  <c:v>14.13709981636171</c:v>
                </c:pt>
                <c:pt idx="2">
                  <c:v>14.152177532283849</c:v>
                </c:pt>
                <c:pt idx="3">
                  <c:v>15.876879552011452</c:v>
                </c:pt>
                <c:pt idx="4">
                  <c:v>19.7577607592136</c:v>
                </c:pt>
                <c:pt idx="5">
                  <c:v>26.698345005472216</c:v>
                </c:pt>
                <c:pt idx="6">
                  <c:v>36.32615339900714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FE-4A73-BA90-14CF832E4B0D}"/>
            </c:ext>
          </c:extLst>
        </c:ser>
        <c:ser>
          <c:idx val="5"/>
          <c:order val="5"/>
          <c:tx>
            <c:v>Belgica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'Evolución del mercado '!$D$36:$J$36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'Evolución del mercado '!$D$78:$J$78</c:f>
              <c:numCache>
                <c:formatCode>0.00</c:formatCode>
                <c:ptCount val="7"/>
                <c:pt idx="0">
                  <c:v>6.8602572266591455</c:v>
                </c:pt>
                <c:pt idx="1">
                  <c:v>15.054593298391012</c:v>
                </c:pt>
                <c:pt idx="2">
                  <c:v>21.829735046360973</c:v>
                </c:pt>
                <c:pt idx="3">
                  <c:v>29.271773576153279</c:v>
                </c:pt>
                <c:pt idx="4">
                  <c:v>37.287280469856725</c:v>
                </c:pt>
                <c:pt idx="5">
                  <c:v>42.800094961948822</c:v>
                </c:pt>
                <c:pt idx="6">
                  <c:v>47.857194382898093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FE-4A73-BA90-14CF832E4B0D}"/>
            </c:ext>
          </c:extLst>
        </c:ser>
        <c:ser>
          <c:idx val="6"/>
          <c:order val="6"/>
          <c:tx>
            <c:v>Alemania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'Evolución del mercado '!$D$36:$J$36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'Evolución del mercado '!$D$85:$J$85</c:f>
              <c:numCache>
                <c:formatCode>General</c:formatCode>
                <c:ptCount val="7"/>
                <c:pt idx="2" formatCode="0.00">
                  <c:v>6.7023358750228459</c:v>
                </c:pt>
                <c:pt idx="3" formatCode="0.00">
                  <c:v>7.3888543161488904</c:v>
                </c:pt>
                <c:pt idx="4" formatCode="0.00">
                  <c:v>11.455308273557028</c:v>
                </c:pt>
                <c:pt idx="5" formatCode="0.00">
                  <c:v>18.607433239023973</c:v>
                </c:pt>
                <c:pt idx="6" formatCode="0.00">
                  <c:v>20.150788227338509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FE-4A73-BA90-14CF832E4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496223"/>
        <c:axId val="942385583"/>
      </c:lineChart>
      <c:lineChart>
        <c:grouping val="standard"/>
        <c:varyColors val="0"/>
        <c:ser>
          <c:idx val="4"/>
          <c:order val="4"/>
          <c:tx>
            <c:v>Dinamarca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'Evolución del mercado '!$D$36:$J$36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'Evolución del mercado '!$D$71:$J$71</c:f>
              <c:numCache>
                <c:formatCode>General</c:formatCode>
                <c:ptCount val="7"/>
                <c:pt idx="0">
                  <c:v>60.375509521064188</c:v>
                </c:pt>
                <c:pt idx="1">
                  <c:v>69.639083096434064</c:v>
                </c:pt>
                <c:pt idx="2">
                  <c:v>85.384746917091888</c:v>
                </c:pt>
                <c:pt idx="3">
                  <c:v>99.687077016358387</c:v>
                </c:pt>
                <c:pt idx="4">
                  <c:v>113.43575353207746</c:v>
                </c:pt>
                <c:pt idx="5">
                  <c:v>125.61561767187281</c:v>
                </c:pt>
                <c:pt idx="6">
                  <c:v>140.85209551533356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BFE-4A73-BA90-14CF832E4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414527"/>
        <c:axId val="1079419103"/>
      </c:lineChart>
      <c:catAx>
        <c:axId val="108749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42385583"/>
        <c:crosses val="autoZero"/>
        <c:auto val="1"/>
        <c:lblAlgn val="ctr"/>
        <c:lblOffset val="100"/>
        <c:noMultiLvlLbl val="0"/>
      </c:catAx>
      <c:valAx>
        <c:axId val="94238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87496223"/>
        <c:crosses val="autoZero"/>
        <c:crossBetween val="between"/>
      </c:valAx>
      <c:valAx>
        <c:axId val="107941910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9414527"/>
        <c:crosses val="max"/>
        <c:crossBetween val="between"/>
      </c:valAx>
      <c:catAx>
        <c:axId val="10794145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94191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864950908914164E-2"/>
          <c:y val="0.89091522839604576"/>
          <c:w val="0.75282553222513848"/>
          <c:h val="9.224865514808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0.15274</cdr:x>
      <cdr:y>0.92525</cdr:y>
    </cdr:from>
    <cdr:to>
      <cdr:x>0.20523</cdr:x>
      <cdr:y>0.9701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256953" y="4456856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0.44949</cdr:x>
      <cdr:y>0.91031</cdr:y>
    </cdr:from>
    <cdr:to>
      <cdr:x>0.50273</cdr:x>
      <cdr:y>0.96302</cdr:y>
    </cdr:to>
    <cdr:sp macro="" textlink="">
      <cdr:nvSpPr>
        <cdr:cNvPr id="3" name="CuadroTexto 4"/>
        <cdr:cNvSpPr txBox="1"/>
      </cdr:nvSpPr>
      <cdr:spPr>
        <a:xfrm xmlns:a="http://schemas.openxmlformats.org/drawingml/2006/main">
          <a:off x="3699160" y="4384848"/>
          <a:ext cx="438113" cy="2539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50" dirty="0" smtClean="0"/>
            <a:t>Italy</a:t>
          </a:r>
          <a:endParaRPr lang="es-ES" sz="1050" dirty="0"/>
        </a:p>
      </cdr:txBody>
    </cdr:sp>
  </cdr:relSizeAnchor>
  <cdr:relSizeAnchor xmlns:cdr="http://schemas.openxmlformats.org/drawingml/2006/chartDrawing">
    <cdr:from>
      <cdr:x>0.53699</cdr:x>
      <cdr:y>0.91031</cdr:y>
    </cdr:from>
    <cdr:to>
      <cdr:x>0.61648</cdr:x>
      <cdr:y>0.96302</cdr:y>
    </cdr:to>
    <cdr:sp macro="" textlink="">
      <cdr:nvSpPr>
        <cdr:cNvPr id="4" name="CuadroTexto 4"/>
        <cdr:cNvSpPr txBox="1"/>
      </cdr:nvSpPr>
      <cdr:spPr>
        <a:xfrm xmlns:a="http://schemas.openxmlformats.org/drawingml/2006/main">
          <a:off x="4419239" y="4384848"/>
          <a:ext cx="654137" cy="2539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50" dirty="0" smtClean="0"/>
            <a:t>Belgium</a:t>
          </a:r>
          <a:endParaRPr lang="es-ES" sz="1050" dirty="0"/>
        </a:p>
      </cdr:txBody>
    </cdr:sp>
  </cdr:relSizeAnchor>
  <cdr:relSizeAnchor xmlns:cdr="http://schemas.openxmlformats.org/drawingml/2006/chartDrawing">
    <cdr:from>
      <cdr:x>0.64273</cdr:x>
      <cdr:y>0.91031</cdr:y>
    </cdr:from>
    <cdr:to>
      <cdr:x>0.73023</cdr:x>
      <cdr:y>0.96302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5289401" y="4384848"/>
          <a:ext cx="720080" cy="2539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50" dirty="0" smtClean="0"/>
            <a:t>Germany</a:t>
          </a:r>
          <a:endParaRPr lang="es-ES" sz="105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D7AE8-4663-4DF9-AFCF-A234E9C6BCCD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7B0B5-E8BA-4D0E-85F8-5C53F3BB8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96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AB5-00EE-4A5C-AE4E-71B8EEE1046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67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0AB5-00EE-4A5C-AE4E-71B8EEE1046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67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>
            <a:off x="-27547" y="-6900"/>
            <a:ext cx="5040000" cy="124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6183618" y="2285837"/>
            <a:ext cx="2988000" cy="2691036"/>
          </a:xfrm>
          <a:custGeom>
            <a:avLst/>
            <a:gdLst>
              <a:gd name="connsiteX0" fmla="*/ 0 w 2988000"/>
              <a:gd name="connsiteY0" fmla="*/ 0 h 2700000"/>
              <a:gd name="connsiteX1" fmla="*/ 2988000 w 2988000"/>
              <a:gd name="connsiteY1" fmla="*/ 0 h 2700000"/>
              <a:gd name="connsiteX2" fmla="*/ 2988000 w 2988000"/>
              <a:gd name="connsiteY2" fmla="*/ 2700000 h 2700000"/>
              <a:gd name="connsiteX3" fmla="*/ 0 w 2988000"/>
              <a:gd name="connsiteY3" fmla="*/ 2700000 h 2700000"/>
              <a:gd name="connsiteX4" fmla="*/ 0 w 2988000"/>
              <a:gd name="connsiteY4" fmla="*/ 0 h 2700000"/>
              <a:gd name="connsiteX0" fmla="*/ 0 w 2988000"/>
              <a:gd name="connsiteY0" fmla="*/ 0 h 2700000"/>
              <a:gd name="connsiteX1" fmla="*/ 2988000 w 2988000"/>
              <a:gd name="connsiteY1" fmla="*/ 1766047 h 2700000"/>
              <a:gd name="connsiteX2" fmla="*/ 2988000 w 2988000"/>
              <a:gd name="connsiteY2" fmla="*/ 2700000 h 2700000"/>
              <a:gd name="connsiteX3" fmla="*/ 0 w 2988000"/>
              <a:gd name="connsiteY3" fmla="*/ 2700000 h 2700000"/>
              <a:gd name="connsiteX4" fmla="*/ 0 w 2988000"/>
              <a:gd name="connsiteY4" fmla="*/ 0 h 2700000"/>
              <a:gd name="connsiteX0" fmla="*/ 0 w 2988000"/>
              <a:gd name="connsiteY0" fmla="*/ 0 h 2700000"/>
              <a:gd name="connsiteX1" fmla="*/ 2988000 w 2988000"/>
              <a:gd name="connsiteY1" fmla="*/ 1766047 h 2700000"/>
              <a:gd name="connsiteX2" fmla="*/ 2988000 w 2988000"/>
              <a:gd name="connsiteY2" fmla="*/ 2700000 h 2700000"/>
              <a:gd name="connsiteX3" fmla="*/ 0 w 2988000"/>
              <a:gd name="connsiteY3" fmla="*/ 1669059 h 2700000"/>
              <a:gd name="connsiteX4" fmla="*/ 0 w 2988000"/>
              <a:gd name="connsiteY4" fmla="*/ 0 h 2700000"/>
              <a:gd name="connsiteX0" fmla="*/ 0 w 2988000"/>
              <a:gd name="connsiteY0" fmla="*/ 0 h 2691036"/>
              <a:gd name="connsiteX1" fmla="*/ 2988000 w 2988000"/>
              <a:gd name="connsiteY1" fmla="*/ 1766047 h 2691036"/>
              <a:gd name="connsiteX2" fmla="*/ 1831553 w 2988000"/>
              <a:gd name="connsiteY2" fmla="*/ 2691036 h 2691036"/>
              <a:gd name="connsiteX3" fmla="*/ 0 w 2988000"/>
              <a:gd name="connsiteY3" fmla="*/ 1669059 h 2691036"/>
              <a:gd name="connsiteX4" fmla="*/ 0 w 2988000"/>
              <a:gd name="connsiteY4" fmla="*/ 0 h 2691036"/>
              <a:gd name="connsiteX0" fmla="*/ 0 w 2988000"/>
              <a:gd name="connsiteY0" fmla="*/ 0 h 2691036"/>
              <a:gd name="connsiteX1" fmla="*/ 2988000 w 2988000"/>
              <a:gd name="connsiteY1" fmla="*/ 1766047 h 2691036"/>
              <a:gd name="connsiteX2" fmla="*/ 2915557 w 2988000"/>
              <a:gd name="connsiteY2" fmla="*/ 2088939 h 2691036"/>
              <a:gd name="connsiteX3" fmla="*/ 1831553 w 2988000"/>
              <a:gd name="connsiteY3" fmla="*/ 2691036 h 2691036"/>
              <a:gd name="connsiteX4" fmla="*/ 0 w 2988000"/>
              <a:gd name="connsiteY4" fmla="*/ 1669059 h 2691036"/>
              <a:gd name="connsiteX5" fmla="*/ 0 w 2988000"/>
              <a:gd name="connsiteY5" fmla="*/ 0 h 2691036"/>
              <a:gd name="connsiteX0" fmla="*/ 0 w 2988000"/>
              <a:gd name="connsiteY0" fmla="*/ 0 h 2691036"/>
              <a:gd name="connsiteX1" fmla="*/ 2988000 w 2988000"/>
              <a:gd name="connsiteY1" fmla="*/ 1766047 h 2691036"/>
              <a:gd name="connsiteX2" fmla="*/ 2951416 w 2988000"/>
              <a:gd name="connsiteY2" fmla="*/ 2062045 h 2691036"/>
              <a:gd name="connsiteX3" fmla="*/ 1831553 w 2988000"/>
              <a:gd name="connsiteY3" fmla="*/ 2691036 h 2691036"/>
              <a:gd name="connsiteX4" fmla="*/ 0 w 2988000"/>
              <a:gd name="connsiteY4" fmla="*/ 1669059 h 2691036"/>
              <a:gd name="connsiteX5" fmla="*/ 0 w 2988000"/>
              <a:gd name="connsiteY5" fmla="*/ 0 h 2691036"/>
              <a:gd name="connsiteX0" fmla="*/ 0 w 2988000"/>
              <a:gd name="connsiteY0" fmla="*/ 0 h 2691036"/>
              <a:gd name="connsiteX1" fmla="*/ 2988000 w 2988000"/>
              <a:gd name="connsiteY1" fmla="*/ 1766047 h 2691036"/>
              <a:gd name="connsiteX2" fmla="*/ 2951416 w 2988000"/>
              <a:gd name="connsiteY2" fmla="*/ 2062045 h 2691036"/>
              <a:gd name="connsiteX3" fmla="*/ 1831553 w 2988000"/>
              <a:gd name="connsiteY3" fmla="*/ 2691036 h 2691036"/>
              <a:gd name="connsiteX4" fmla="*/ 0 w 2988000"/>
              <a:gd name="connsiteY4" fmla="*/ 1669059 h 2691036"/>
              <a:gd name="connsiteX5" fmla="*/ 0 w 2988000"/>
              <a:gd name="connsiteY5" fmla="*/ 0 h 2691036"/>
              <a:gd name="connsiteX0" fmla="*/ 0 w 2988000"/>
              <a:gd name="connsiteY0" fmla="*/ 0 h 2691036"/>
              <a:gd name="connsiteX1" fmla="*/ 2988000 w 2988000"/>
              <a:gd name="connsiteY1" fmla="*/ 1766047 h 2691036"/>
              <a:gd name="connsiteX2" fmla="*/ 2951416 w 2988000"/>
              <a:gd name="connsiteY2" fmla="*/ 2062045 h 2691036"/>
              <a:gd name="connsiteX3" fmla="*/ 1831553 w 2988000"/>
              <a:gd name="connsiteY3" fmla="*/ 2691036 h 2691036"/>
              <a:gd name="connsiteX4" fmla="*/ 0 w 2988000"/>
              <a:gd name="connsiteY4" fmla="*/ 1669059 h 2691036"/>
              <a:gd name="connsiteX5" fmla="*/ 0 w 2988000"/>
              <a:gd name="connsiteY5" fmla="*/ 0 h 2691036"/>
              <a:gd name="connsiteX0" fmla="*/ 0 w 3002586"/>
              <a:gd name="connsiteY0" fmla="*/ 0 h 2691036"/>
              <a:gd name="connsiteX1" fmla="*/ 2988000 w 3002586"/>
              <a:gd name="connsiteY1" fmla="*/ 1766047 h 2691036"/>
              <a:gd name="connsiteX2" fmla="*/ 2996240 w 3002586"/>
              <a:gd name="connsiteY2" fmla="*/ 2044116 h 2691036"/>
              <a:gd name="connsiteX3" fmla="*/ 1831553 w 3002586"/>
              <a:gd name="connsiteY3" fmla="*/ 2691036 h 2691036"/>
              <a:gd name="connsiteX4" fmla="*/ 0 w 3002586"/>
              <a:gd name="connsiteY4" fmla="*/ 1669059 h 2691036"/>
              <a:gd name="connsiteX5" fmla="*/ 0 w 3002586"/>
              <a:gd name="connsiteY5" fmla="*/ 0 h 2691036"/>
              <a:gd name="connsiteX0" fmla="*/ 0 w 3000459"/>
              <a:gd name="connsiteY0" fmla="*/ 0 h 2691036"/>
              <a:gd name="connsiteX1" fmla="*/ 2988000 w 3000459"/>
              <a:gd name="connsiteY1" fmla="*/ 1766047 h 2691036"/>
              <a:gd name="connsiteX2" fmla="*/ 2996240 w 3000459"/>
              <a:gd name="connsiteY2" fmla="*/ 2044116 h 2691036"/>
              <a:gd name="connsiteX3" fmla="*/ 1831553 w 3000459"/>
              <a:gd name="connsiteY3" fmla="*/ 2691036 h 2691036"/>
              <a:gd name="connsiteX4" fmla="*/ 0 w 3000459"/>
              <a:gd name="connsiteY4" fmla="*/ 1669059 h 2691036"/>
              <a:gd name="connsiteX5" fmla="*/ 0 w 3000459"/>
              <a:gd name="connsiteY5" fmla="*/ 0 h 2691036"/>
              <a:gd name="connsiteX0" fmla="*/ 0 w 2988000"/>
              <a:gd name="connsiteY0" fmla="*/ 0 h 2691036"/>
              <a:gd name="connsiteX1" fmla="*/ 2988000 w 2988000"/>
              <a:gd name="connsiteY1" fmla="*/ 1766047 h 2691036"/>
              <a:gd name="connsiteX2" fmla="*/ 2965760 w 2988000"/>
              <a:gd name="connsiteY2" fmla="*/ 2033956 h 2691036"/>
              <a:gd name="connsiteX3" fmla="*/ 1831553 w 2988000"/>
              <a:gd name="connsiteY3" fmla="*/ 2691036 h 2691036"/>
              <a:gd name="connsiteX4" fmla="*/ 0 w 2988000"/>
              <a:gd name="connsiteY4" fmla="*/ 1669059 h 2691036"/>
              <a:gd name="connsiteX5" fmla="*/ 0 w 2988000"/>
              <a:gd name="connsiteY5" fmla="*/ 0 h 2691036"/>
              <a:gd name="connsiteX0" fmla="*/ 0 w 2989322"/>
              <a:gd name="connsiteY0" fmla="*/ 0 h 2691036"/>
              <a:gd name="connsiteX1" fmla="*/ 2988000 w 2989322"/>
              <a:gd name="connsiteY1" fmla="*/ 1766047 h 2691036"/>
              <a:gd name="connsiteX2" fmla="*/ 2981000 w 2989322"/>
              <a:gd name="connsiteY2" fmla="*/ 2023796 h 2691036"/>
              <a:gd name="connsiteX3" fmla="*/ 1831553 w 2989322"/>
              <a:gd name="connsiteY3" fmla="*/ 2691036 h 2691036"/>
              <a:gd name="connsiteX4" fmla="*/ 0 w 2989322"/>
              <a:gd name="connsiteY4" fmla="*/ 1669059 h 2691036"/>
              <a:gd name="connsiteX5" fmla="*/ 0 w 2989322"/>
              <a:gd name="connsiteY5" fmla="*/ 0 h 2691036"/>
              <a:gd name="connsiteX0" fmla="*/ 0 w 2988000"/>
              <a:gd name="connsiteY0" fmla="*/ 0 h 2691036"/>
              <a:gd name="connsiteX1" fmla="*/ 2988000 w 2988000"/>
              <a:gd name="connsiteY1" fmla="*/ 1766047 h 2691036"/>
              <a:gd name="connsiteX2" fmla="*/ 2981000 w 2988000"/>
              <a:gd name="connsiteY2" fmla="*/ 2023796 h 2691036"/>
              <a:gd name="connsiteX3" fmla="*/ 1831553 w 2988000"/>
              <a:gd name="connsiteY3" fmla="*/ 2691036 h 2691036"/>
              <a:gd name="connsiteX4" fmla="*/ 0 w 2988000"/>
              <a:gd name="connsiteY4" fmla="*/ 1669059 h 2691036"/>
              <a:gd name="connsiteX5" fmla="*/ 0 w 2988000"/>
              <a:gd name="connsiteY5" fmla="*/ 0 h 269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000" h="2691036">
                <a:moveTo>
                  <a:pt x="0" y="0"/>
                </a:moveTo>
                <a:lnTo>
                  <a:pt x="2988000" y="1766047"/>
                </a:lnTo>
                <a:cubicBezTo>
                  <a:pt x="2987759" y="1945395"/>
                  <a:pt x="2989011" y="1776615"/>
                  <a:pt x="2981000" y="2023796"/>
                </a:cubicBezTo>
                <a:lnTo>
                  <a:pt x="1831553" y="2691036"/>
                </a:lnTo>
                <a:lnTo>
                  <a:pt x="0" y="166905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8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10 Rectángulo"/>
          <p:cNvSpPr/>
          <p:nvPr userDrawn="1"/>
        </p:nvSpPr>
        <p:spPr>
          <a:xfrm>
            <a:off x="-21272" y="-14520"/>
            <a:ext cx="5382288" cy="4372003"/>
          </a:xfrm>
          <a:custGeom>
            <a:avLst/>
            <a:gdLst>
              <a:gd name="connsiteX0" fmla="*/ 0 w 4982400"/>
              <a:gd name="connsiteY0" fmla="*/ 0 h 4410104"/>
              <a:gd name="connsiteX1" fmla="*/ 4982400 w 4982400"/>
              <a:gd name="connsiteY1" fmla="*/ 0 h 4410104"/>
              <a:gd name="connsiteX2" fmla="*/ 4982400 w 4982400"/>
              <a:gd name="connsiteY2" fmla="*/ 4410104 h 4410104"/>
              <a:gd name="connsiteX3" fmla="*/ 0 w 4982400"/>
              <a:gd name="connsiteY3" fmla="*/ 4410104 h 4410104"/>
              <a:gd name="connsiteX4" fmla="*/ 0 w 4982400"/>
              <a:gd name="connsiteY4" fmla="*/ 0 h 4410104"/>
              <a:gd name="connsiteX0" fmla="*/ 0 w 5000330"/>
              <a:gd name="connsiteY0" fmla="*/ 0 h 4410104"/>
              <a:gd name="connsiteX1" fmla="*/ 5000330 w 5000330"/>
              <a:gd name="connsiteY1" fmla="*/ 3299012 h 4410104"/>
              <a:gd name="connsiteX2" fmla="*/ 4982400 w 5000330"/>
              <a:gd name="connsiteY2" fmla="*/ 4410104 h 4410104"/>
              <a:gd name="connsiteX3" fmla="*/ 0 w 5000330"/>
              <a:gd name="connsiteY3" fmla="*/ 4410104 h 4410104"/>
              <a:gd name="connsiteX4" fmla="*/ 0 w 5000330"/>
              <a:gd name="connsiteY4" fmla="*/ 0 h 4410104"/>
              <a:gd name="connsiteX0" fmla="*/ 0 w 5000330"/>
              <a:gd name="connsiteY0" fmla="*/ 0 h 4410104"/>
              <a:gd name="connsiteX1" fmla="*/ 5000330 w 5000330"/>
              <a:gd name="connsiteY1" fmla="*/ 2366683 h 4410104"/>
              <a:gd name="connsiteX2" fmla="*/ 4982400 w 5000330"/>
              <a:gd name="connsiteY2" fmla="*/ 4410104 h 4410104"/>
              <a:gd name="connsiteX3" fmla="*/ 0 w 5000330"/>
              <a:gd name="connsiteY3" fmla="*/ 4410104 h 4410104"/>
              <a:gd name="connsiteX4" fmla="*/ 0 w 5000330"/>
              <a:gd name="connsiteY4" fmla="*/ 0 h 4410104"/>
              <a:gd name="connsiteX0" fmla="*/ 0 w 5000330"/>
              <a:gd name="connsiteY0" fmla="*/ 0 h 4410104"/>
              <a:gd name="connsiteX1" fmla="*/ 1098282 w 5000330"/>
              <a:gd name="connsiteY1" fmla="*/ 116718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1098282 w 5000330"/>
              <a:gd name="connsiteY1" fmla="*/ 116718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93689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17378"/>
              <a:gd name="connsiteY0" fmla="*/ 0 h 4410104"/>
              <a:gd name="connsiteX1" fmla="*/ 927953 w 5017378"/>
              <a:gd name="connsiteY1" fmla="*/ 9141 h 4410104"/>
              <a:gd name="connsiteX2" fmla="*/ 5017378 w 5017378"/>
              <a:gd name="connsiteY2" fmla="*/ 1854619 h 4410104"/>
              <a:gd name="connsiteX3" fmla="*/ 4993689 w 5017378"/>
              <a:gd name="connsiteY3" fmla="*/ 4410104 h 4410104"/>
              <a:gd name="connsiteX4" fmla="*/ 0 w 5017378"/>
              <a:gd name="connsiteY4" fmla="*/ 4410104 h 4410104"/>
              <a:gd name="connsiteX5" fmla="*/ 0 w 5017378"/>
              <a:gd name="connsiteY5" fmla="*/ 0 h 4410104"/>
              <a:gd name="connsiteX0" fmla="*/ 0 w 5017378"/>
              <a:gd name="connsiteY0" fmla="*/ 3051 h 4413155"/>
              <a:gd name="connsiteX1" fmla="*/ 2053128 w 5017378"/>
              <a:gd name="connsiteY1" fmla="*/ 0 h 4413155"/>
              <a:gd name="connsiteX2" fmla="*/ 5017378 w 5017378"/>
              <a:gd name="connsiteY2" fmla="*/ 1857670 h 4413155"/>
              <a:gd name="connsiteX3" fmla="*/ 4993689 w 5017378"/>
              <a:gd name="connsiteY3" fmla="*/ 4413155 h 4413155"/>
              <a:gd name="connsiteX4" fmla="*/ 0 w 5017378"/>
              <a:gd name="connsiteY4" fmla="*/ 4413155 h 4413155"/>
              <a:gd name="connsiteX5" fmla="*/ 0 w 5017378"/>
              <a:gd name="connsiteY5" fmla="*/ 3051 h 441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7378" h="4413155">
                <a:moveTo>
                  <a:pt x="0" y="3051"/>
                </a:moveTo>
                <a:lnTo>
                  <a:pt x="2053128" y="0"/>
                </a:lnTo>
                <a:lnTo>
                  <a:pt x="5017378" y="1857670"/>
                </a:lnTo>
                <a:cubicBezTo>
                  <a:pt x="5015164" y="2538810"/>
                  <a:pt x="4995903" y="3732015"/>
                  <a:pt x="4993689" y="4413155"/>
                </a:cubicBezTo>
                <a:lnTo>
                  <a:pt x="0" y="4413155"/>
                </a:lnTo>
                <a:lnTo>
                  <a:pt x="0" y="3051"/>
                </a:lnTo>
                <a:close/>
              </a:path>
            </a:pathLst>
          </a:custGeom>
          <a:gradFill>
            <a:gsLst>
              <a:gs pos="0">
                <a:srgbClr val="77933C">
                  <a:shade val="30000"/>
                  <a:satMod val="115000"/>
                  <a:alpha val="28000"/>
                </a:srgbClr>
              </a:gs>
              <a:gs pos="51000">
                <a:srgbClr val="77933C">
                  <a:shade val="67500"/>
                  <a:satMod val="115000"/>
                </a:srgbClr>
              </a:gs>
              <a:gs pos="100000">
                <a:srgbClr val="367C36">
                  <a:lumMod val="64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6400800" cy="1368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s-ES" dirty="0"/>
          </a:p>
        </p:txBody>
      </p:sp>
      <p:sp>
        <p:nvSpPr>
          <p:cNvPr id="2" name="1 CuadroTexto"/>
          <p:cNvSpPr txBox="1"/>
          <p:nvPr userDrawn="1"/>
        </p:nvSpPr>
        <p:spPr>
          <a:xfrm>
            <a:off x="275180" y="6339026"/>
            <a:ext cx="1021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z="14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Mayo 2018</a:t>
            </a:r>
            <a:endParaRPr lang="es-ES" sz="1400" b="1" i="1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 userDrawn="1"/>
        </p:nvSpPr>
        <p:spPr>
          <a:xfrm>
            <a:off x="-13553" y="-6900"/>
            <a:ext cx="5000330" cy="4356000"/>
          </a:xfrm>
          <a:custGeom>
            <a:avLst/>
            <a:gdLst>
              <a:gd name="connsiteX0" fmla="*/ 0 w 4982400"/>
              <a:gd name="connsiteY0" fmla="*/ 0 h 4410104"/>
              <a:gd name="connsiteX1" fmla="*/ 4982400 w 4982400"/>
              <a:gd name="connsiteY1" fmla="*/ 0 h 4410104"/>
              <a:gd name="connsiteX2" fmla="*/ 4982400 w 4982400"/>
              <a:gd name="connsiteY2" fmla="*/ 4410104 h 4410104"/>
              <a:gd name="connsiteX3" fmla="*/ 0 w 4982400"/>
              <a:gd name="connsiteY3" fmla="*/ 4410104 h 4410104"/>
              <a:gd name="connsiteX4" fmla="*/ 0 w 4982400"/>
              <a:gd name="connsiteY4" fmla="*/ 0 h 4410104"/>
              <a:gd name="connsiteX0" fmla="*/ 0 w 5000330"/>
              <a:gd name="connsiteY0" fmla="*/ 0 h 4410104"/>
              <a:gd name="connsiteX1" fmla="*/ 5000330 w 5000330"/>
              <a:gd name="connsiteY1" fmla="*/ 3299012 h 4410104"/>
              <a:gd name="connsiteX2" fmla="*/ 4982400 w 5000330"/>
              <a:gd name="connsiteY2" fmla="*/ 4410104 h 4410104"/>
              <a:gd name="connsiteX3" fmla="*/ 0 w 5000330"/>
              <a:gd name="connsiteY3" fmla="*/ 4410104 h 4410104"/>
              <a:gd name="connsiteX4" fmla="*/ 0 w 5000330"/>
              <a:gd name="connsiteY4" fmla="*/ 0 h 4410104"/>
              <a:gd name="connsiteX0" fmla="*/ 0 w 5000330"/>
              <a:gd name="connsiteY0" fmla="*/ 0 h 4410104"/>
              <a:gd name="connsiteX1" fmla="*/ 5000330 w 5000330"/>
              <a:gd name="connsiteY1" fmla="*/ 2366683 h 4410104"/>
              <a:gd name="connsiteX2" fmla="*/ 4982400 w 5000330"/>
              <a:gd name="connsiteY2" fmla="*/ 4410104 h 4410104"/>
              <a:gd name="connsiteX3" fmla="*/ 0 w 5000330"/>
              <a:gd name="connsiteY3" fmla="*/ 4410104 h 4410104"/>
              <a:gd name="connsiteX4" fmla="*/ 0 w 5000330"/>
              <a:gd name="connsiteY4" fmla="*/ 0 h 4410104"/>
              <a:gd name="connsiteX0" fmla="*/ 0 w 5000330"/>
              <a:gd name="connsiteY0" fmla="*/ 0 h 4410104"/>
              <a:gd name="connsiteX1" fmla="*/ 1098282 w 5000330"/>
              <a:gd name="connsiteY1" fmla="*/ 116718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1098282 w 5000330"/>
              <a:gd name="connsiteY1" fmla="*/ 116718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0330" h="4410104">
                <a:moveTo>
                  <a:pt x="0" y="0"/>
                </a:moveTo>
                <a:lnTo>
                  <a:pt x="927953" y="9141"/>
                </a:lnTo>
                <a:lnTo>
                  <a:pt x="5000330" y="2366683"/>
                </a:lnTo>
                <a:lnTo>
                  <a:pt x="4982400" y="4410104"/>
                </a:lnTo>
                <a:lnTo>
                  <a:pt x="0" y="44101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0 Rectángulo"/>
          <p:cNvSpPr/>
          <p:nvPr userDrawn="1"/>
        </p:nvSpPr>
        <p:spPr>
          <a:xfrm>
            <a:off x="-19927" y="910239"/>
            <a:ext cx="5040000" cy="3460020"/>
          </a:xfrm>
          <a:custGeom>
            <a:avLst/>
            <a:gdLst>
              <a:gd name="connsiteX0" fmla="*/ 0 w 4982400"/>
              <a:gd name="connsiteY0" fmla="*/ 0 h 4410104"/>
              <a:gd name="connsiteX1" fmla="*/ 4982400 w 4982400"/>
              <a:gd name="connsiteY1" fmla="*/ 0 h 4410104"/>
              <a:gd name="connsiteX2" fmla="*/ 4982400 w 4982400"/>
              <a:gd name="connsiteY2" fmla="*/ 4410104 h 4410104"/>
              <a:gd name="connsiteX3" fmla="*/ 0 w 4982400"/>
              <a:gd name="connsiteY3" fmla="*/ 4410104 h 4410104"/>
              <a:gd name="connsiteX4" fmla="*/ 0 w 4982400"/>
              <a:gd name="connsiteY4" fmla="*/ 0 h 4410104"/>
              <a:gd name="connsiteX0" fmla="*/ 0 w 5000330"/>
              <a:gd name="connsiteY0" fmla="*/ 0 h 4410104"/>
              <a:gd name="connsiteX1" fmla="*/ 5000330 w 5000330"/>
              <a:gd name="connsiteY1" fmla="*/ 3299012 h 4410104"/>
              <a:gd name="connsiteX2" fmla="*/ 4982400 w 5000330"/>
              <a:gd name="connsiteY2" fmla="*/ 4410104 h 4410104"/>
              <a:gd name="connsiteX3" fmla="*/ 0 w 5000330"/>
              <a:gd name="connsiteY3" fmla="*/ 4410104 h 4410104"/>
              <a:gd name="connsiteX4" fmla="*/ 0 w 5000330"/>
              <a:gd name="connsiteY4" fmla="*/ 0 h 4410104"/>
              <a:gd name="connsiteX0" fmla="*/ 0 w 5000330"/>
              <a:gd name="connsiteY0" fmla="*/ 0 h 4410104"/>
              <a:gd name="connsiteX1" fmla="*/ 5000330 w 5000330"/>
              <a:gd name="connsiteY1" fmla="*/ 2366683 h 4410104"/>
              <a:gd name="connsiteX2" fmla="*/ 4982400 w 5000330"/>
              <a:gd name="connsiteY2" fmla="*/ 4410104 h 4410104"/>
              <a:gd name="connsiteX3" fmla="*/ 0 w 5000330"/>
              <a:gd name="connsiteY3" fmla="*/ 4410104 h 4410104"/>
              <a:gd name="connsiteX4" fmla="*/ 0 w 5000330"/>
              <a:gd name="connsiteY4" fmla="*/ 0 h 4410104"/>
              <a:gd name="connsiteX0" fmla="*/ 0 w 5000330"/>
              <a:gd name="connsiteY0" fmla="*/ 0 h 4410104"/>
              <a:gd name="connsiteX1" fmla="*/ 1098282 w 5000330"/>
              <a:gd name="connsiteY1" fmla="*/ 116718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1098282 w 5000330"/>
              <a:gd name="connsiteY1" fmla="*/ 116718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00330"/>
              <a:gd name="connsiteY0" fmla="*/ 0 h 4410104"/>
              <a:gd name="connsiteX1" fmla="*/ 927953 w 5000330"/>
              <a:gd name="connsiteY1" fmla="*/ 9141 h 4410104"/>
              <a:gd name="connsiteX2" fmla="*/ 5000330 w 5000330"/>
              <a:gd name="connsiteY2" fmla="*/ 2366683 h 4410104"/>
              <a:gd name="connsiteX3" fmla="*/ 4982400 w 5000330"/>
              <a:gd name="connsiteY3" fmla="*/ 4410104 h 4410104"/>
              <a:gd name="connsiteX4" fmla="*/ 0 w 5000330"/>
              <a:gd name="connsiteY4" fmla="*/ 4410104 h 4410104"/>
              <a:gd name="connsiteX5" fmla="*/ 0 w 5000330"/>
              <a:gd name="connsiteY5" fmla="*/ 0 h 4410104"/>
              <a:gd name="connsiteX0" fmla="*/ 0 w 5027224"/>
              <a:gd name="connsiteY0" fmla="*/ 0 h 4410104"/>
              <a:gd name="connsiteX1" fmla="*/ 927953 w 5027224"/>
              <a:gd name="connsiteY1" fmla="*/ 9141 h 4410104"/>
              <a:gd name="connsiteX2" fmla="*/ 5027224 w 5027224"/>
              <a:gd name="connsiteY2" fmla="*/ 1780906 h 4410104"/>
              <a:gd name="connsiteX3" fmla="*/ 4982400 w 5027224"/>
              <a:gd name="connsiteY3" fmla="*/ 4410104 h 4410104"/>
              <a:gd name="connsiteX4" fmla="*/ 0 w 5027224"/>
              <a:gd name="connsiteY4" fmla="*/ 4410104 h 4410104"/>
              <a:gd name="connsiteX5" fmla="*/ 0 w 5027224"/>
              <a:gd name="connsiteY5" fmla="*/ 0 h 4410104"/>
              <a:gd name="connsiteX0" fmla="*/ 0 w 5027224"/>
              <a:gd name="connsiteY0" fmla="*/ 0 h 4410104"/>
              <a:gd name="connsiteX1" fmla="*/ 2694000 w 5027224"/>
              <a:gd name="connsiteY1" fmla="*/ 43599 h 4410104"/>
              <a:gd name="connsiteX2" fmla="*/ 5027224 w 5027224"/>
              <a:gd name="connsiteY2" fmla="*/ 1780906 h 4410104"/>
              <a:gd name="connsiteX3" fmla="*/ 4982400 w 5027224"/>
              <a:gd name="connsiteY3" fmla="*/ 4410104 h 4410104"/>
              <a:gd name="connsiteX4" fmla="*/ 0 w 5027224"/>
              <a:gd name="connsiteY4" fmla="*/ 4410104 h 4410104"/>
              <a:gd name="connsiteX5" fmla="*/ 0 w 5027224"/>
              <a:gd name="connsiteY5" fmla="*/ 0 h 4410104"/>
              <a:gd name="connsiteX0" fmla="*/ 0 w 5027224"/>
              <a:gd name="connsiteY0" fmla="*/ 0 h 4433075"/>
              <a:gd name="connsiteX1" fmla="*/ 2694000 w 5027224"/>
              <a:gd name="connsiteY1" fmla="*/ 43599 h 4433075"/>
              <a:gd name="connsiteX2" fmla="*/ 5027224 w 5027224"/>
              <a:gd name="connsiteY2" fmla="*/ 1780906 h 4433075"/>
              <a:gd name="connsiteX3" fmla="*/ 5000329 w 5027224"/>
              <a:gd name="connsiteY3" fmla="*/ 4433075 h 4433075"/>
              <a:gd name="connsiteX4" fmla="*/ 0 w 5027224"/>
              <a:gd name="connsiteY4" fmla="*/ 4410104 h 4433075"/>
              <a:gd name="connsiteX5" fmla="*/ 0 w 5027224"/>
              <a:gd name="connsiteY5" fmla="*/ 0 h 4433075"/>
              <a:gd name="connsiteX0" fmla="*/ 0 w 5027224"/>
              <a:gd name="connsiteY0" fmla="*/ 0 h 4410104"/>
              <a:gd name="connsiteX1" fmla="*/ 2694000 w 5027224"/>
              <a:gd name="connsiteY1" fmla="*/ 43599 h 4410104"/>
              <a:gd name="connsiteX2" fmla="*/ 5027224 w 5027224"/>
              <a:gd name="connsiteY2" fmla="*/ 1780906 h 4410104"/>
              <a:gd name="connsiteX3" fmla="*/ 5018258 w 5027224"/>
              <a:gd name="connsiteY3" fmla="*/ 4398618 h 4410104"/>
              <a:gd name="connsiteX4" fmla="*/ 0 w 5027224"/>
              <a:gd name="connsiteY4" fmla="*/ 4410104 h 4410104"/>
              <a:gd name="connsiteX5" fmla="*/ 0 w 5027224"/>
              <a:gd name="connsiteY5" fmla="*/ 0 h 4410104"/>
              <a:gd name="connsiteX0" fmla="*/ 0 w 5036584"/>
              <a:gd name="connsiteY0" fmla="*/ 0 h 4433075"/>
              <a:gd name="connsiteX1" fmla="*/ 2694000 w 5036584"/>
              <a:gd name="connsiteY1" fmla="*/ 43599 h 4433075"/>
              <a:gd name="connsiteX2" fmla="*/ 5027224 w 5036584"/>
              <a:gd name="connsiteY2" fmla="*/ 1780906 h 4433075"/>
              <a:gd name="connsiteX3" fmla="*/ 5036187 w 5036584"/>
              <a:gd name="connsiteY3" fmla="*/ 4433075 h 4433075"/>
              <a:gd name="connsiteX4" fmla="*/ 0 w 5036584"/>
              <a:gd name="connsiteY4" fmla="*/ 4410104 h 4433075"/>
              <a:gd name="connsiteX5" fmla="*/ 0 w 5036584"/>
              <a:gd name="connsiteY5" fmla="*/ 0 h 4433075"/>
              <a:gd name="connsiteX0" fmla="*/ 0 w 5045201"/>
              <a:gd name="connsiteY0" fmla="*/ 0 h 4433075"/>
              <a:gd name="connsiteX1" fmla="*/ 2694000 w 5045201"/>
              <a:gd name="connsiteY1" fmla="*/ 43599 h 4433075"/>
              <a:gd name="connsiteX2" fmla="*/ 5045201 w 5045201"/>
              <a:gd name="connsiteY2" fmla="*/ 1792391 h 4433075"/>
              <a:gd name="connsiteX3" fmla="*/ 5036187 w 5045201"/>
              <a:gd name="connsiteY3" fmla="*/ 4433075 h 4433075"/>
              <a:gd name="connsiteX4" fmla="*/ 0 w 5045201"/>
              <a:gd name="connsiteY4" fmla="*/ 4410104 h 4433075"/>
              <a:gd name="connsiteX5" fmla="*/ 0 w 5045201"/>
              <a:gd name="connsiteY5" fmla="*/ 0 h 4433075"/>
              <a:gd name="connsiteX0" fmla="*/ 0 w 5045201"/>
              <a:gd name="connsiteY0" fmla="*/ 0 h 4433075"/>
              <a:gd name="connsiteX1" fmla="*/ 2694000 w 5045201"/>
              <a:gd name="connsiteY1" fmla="*/ 43599 h 4433075"/>
              <a:gd name="connsiteX2" fmla="*/ 5045201 w 5045201"/>
              <a:gd name="connsiteY2" fmla="*/ 1792391 h 4433075"/>
              <a:gd name="connsiteX3" fmla="*/ 5036187 w 5045201"/>
              <a:gd name="connsiteY3" fmla="*/ 4433075 h 4433075"/>
              <a:gd name="connsiteX4" fmla="*/ 0 w 5045201"/>
              <a:gd name="connsiteY4" fmla="*/ 4410104 h 4433075"/>
              <a:gd name="connsiteX5" fmla="*/ 0 w 5045201"/>
              <a:gd name="connsiteY5" fmla="*/ 0 h 4433075"/>
              <a:gd name="connsiteX0" fmla="*/ 0 w 5045201"/>
              <a:gd name="connsiteY0" fmla="*/ 0 h 4433075"/>
              <a:gd name="connsiteX1" fmla="*/ 2640157 w 5045201"/>
              <a:gd name="connsiteY1" fmla="*/ 32113 h 4433075"/>
              <a:gd name="connsiteX2" fmla="*/ 5045201 w 5045201"/>
              <a:gd name="connsiteY2" fmla="*/ 1792391 h 4433075"/>
              <a:gd name="connsiteX3" fmla="*/ 5036187 w 5045201"/>
              <a:gd name="connsiteY3" fmla="*/ 4433075 h 4433075"/>
              <a:gd name="connsiteX4" fmla="*/ 0 w 5045201"/>
              <a:gd name="connsiteY4" fmla="*/ 4410104 h 4433075"/>
              <a:gd name="connsiteX5" fmla="*/ 0 w 5045201"/>
              <a:gd name="connsiteY5" fmla="*/ 0 h 4433075"/>
              <a:gd name="connsiteX0" fmla="*/ 0 w 5045201"/>
              <a:gd name="connsiteY0" fmla="*/ 0 h 4433075"/>
              <a:gd name="connsiteX1" fmla="*/ 2647785 w 5045201"/>
              <a:gd name="connsiteY1" fmla="*/ 12587 h 4433075"/>
              <a:gd name="connsiteX2" fmla="*/ 5045201 w 5045201"/>
              <a:gd name="connsiteY2" fmla="*/ 1792391 h 4433075"/>
              <a:gd name="connsiteX3" fmla="*/ 5036187 w 5045201"/>
              <a:gd name="connsiteY3" fmla="*/ 4433075 h 4433075"/>
              <a:gd name="connsiteX4" fmla="*/ 0 w 5045201"/>
              <a:gd name="connsiteY4" fmla="*/ 4410104 h 4433075"/>
              <a:gd name="connsiteX5" fmla="*/ 0 w 5045201"/>
              <a:gd name="connsiteY5" fmla="*/ 0 h 4433075"/>
              <a:gd name="connsiteX0" fmla="*/ 0 w 5045201"/>
              <a:gd name="connsiteY0" fmla="*/ 0 h 4433075"/>
              <a:gd name="connsiteX1" fmla="*/ 2607104 w 5045201"/>
              <a:gd name="connsiteY1" fmla="*/ 25604 h 4433075"/>
              <a:gd name="connsiteX2" fmla="*/ 5045201 w 5045201"/>
              <a:gd name="connsiteY2" fmla="*/ 1792391 h 4433075"/>
              <a:gd name="connsiteX3" fmla="*/ 5036187 w 5045201"/>
              <a:gd name="connsiteY3" fmla="*/ 4433075 h 4433075"/>
              <a:gd name="connsiteX4" fmla="*/ 0 w 5045201"/>
              <a:gd name="connsiteY4" fmla="*/ 4410104 h 4433075"/>
              <a:gd name="connsiteX5" fmla="*/ 0 w 5045201"/>
              <a:gd name="connsiteY5" fmla="*/ 0 h 4433075"/>
              <a:gd name="connsiteX0" fmla="*/ 0 w 5045201"/>
              <a:gd name="connsiteY0" fmla="*/ 0 h 4433075"/>
              <a:gd name="connsiteX1" fmla="*/ 2595663 w 5045201"/>
              <a:gd name="connsiteY1" fmla="*/ 30486 h 4433075"/>
              <a:gd name="connsiteX2" fmla="*/ 5045201 w 5045201"/>
              <a:gd name="connsiteY2" fmla="*/ 1792391 h 4433075"/>
              <a:gd name="connsiteX3" fmla="*/ 5036187 w 5045201"/>
              <a:gd name="connsiteY3" fmla="*/ 4433075 h 4433075"/>
              <a:gd name="connsiteX4" fmla="*/ 0 w 5045201"/>
              <a:gd name="connsiteY4" fmla="*/ 4410104 h 4433075"/>
              <a:gd name="connsiteX5" fmla="*/ 0 w 5045201"/>
              <a:gd name="connsiteY5" fmla="*/ 0 h 443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201" h="4433075">
                <a:moveTo>
                  <a:pt x="0" y="0"/>
                </a:moveTo>
                <a:lnTo>
                  <a:pt x="2595663" y="30486"/>
                </a:lnTo>
                <a:lnTo>
                  <a:pt x="5045201" y="1792391"/>
                </a:lnTo>
                <a:cubicBezTo>
                  <a:pt x="5042212" y="2664962"/>
                  <a:pt x="5039176" y="3560504"/>
                  <a:pt x="5036187" y="4433075"/>
                </a:cubicBezTo>
                <a:lnTo>
                  <a:pt x="0" y="4410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r="-59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Triángulo rectángulo"/>
          <p:cNvSpPr/>
          <p:nvPr userDrawn="1"/>
        </p:nvSpPr>
        <p:spPr>
          <a:xfrm>
            <a:off x="5004048" y="3251076"/>
            <a:ext cx="1908000" cy="1116000"/>
          </a:xfrm>
          <a:prstGeom prst="rtTriangle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riángulo isósceles"/>
          <p:cNvSpPr/>
          <p:nvPr userDrawn="1"/>
        </p:nvSpPr>
        <p:spPr>
          <a:xfrm rot="1860000">
            <a:off x="8210689" y="4239247"/>
            <a:ext cx="1357200" cy="1188000"/>
          </a:xfrm>
          <a:prstGeom prst="triangle">
            <a:avLst>
              <a:gd name="adj" fmla="val 47451"/>
            </a:avLst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5345775" y="1804012"/>
            <a:ext cx="837803" cy="2131579"/>
          </a:xfrm>
          <a:custGeom>
            <a:avLst/>
            <a:gdLst>
              <a:gd name="connsiteX0" fmla="*/ 0 w 1152128"/>
              <a:gd name="connsiteY0" fmla="*/ 0 h 1638184"/>
              <a:gd name="connsiteX1" fmla="*/ 1152128 w 1152128"/>
              <a:gd name="connsiteY1" fmla="*/ 0 h 1638184"/>
              <a:gd name="connsiteX2" fmla="*/ 1152128 w 1152128"/>
              <a:gd name="connsiteY2" fmla="*/ 1638184 h 1638184"/>
              <a:gd name="connsiteX3" fmla="*/ 0 w 1152128"/>
              <a:gd name="connsiteY3" fmla="*/ 1638184 h 1638184"/>
              <a:gd name="connsiteX4" fmla="*/ 0 w 1152128"/>
              <a:gd name="connsiteY4" fmla="*/ 0 h 1638184"/>
              <a:gd name="connsiteX0" fmla="*/ 15240 w 1167368"/>
              <a:gd name="connsiteY0" fmla="*/ 0 h 1640089"/>
              <a:gd name="connsiteX1" fmla="*/ 1167368 w 1167368"/>
              <a:gd name="connsiteY1" fmla="*/ 0 h 1640089"/>
              <a:gd name="connsiteX2" fmla="*/ 1167368 w 1167368"/>
              <a:gd name="connsiteY2" fmla="*/ 1638184 h 1640089"/>
              <a:gd name="connsiteX3" fmla="*/ 0 w 1167368"/>
              <a:gd name="connsiteY3" fmla="*/ 1640089 h 1640089"/>
              <a:gd name="connsiteX4" fmla="*/ 15240 w 1167368"/>
              <a:gd name="connsiteY4" fmla="*/ 0 h 1640089"/>
              <a:gd name="connsiteX0" fmla="*/ 15240 w 1167368"/>
              <a:gd name="connsiteY0" fmla="*/ 0 h 2131579"/>
              <a:gd name="connsiteX1" fmla="*/ 1167368 w 1167368"/>
              <a:gd name="connsiteY1" fmla="*/ 0 h 2131579"/>
              <a:gd name="connsiteX2" fmla="*/ 835898 w 1167368"/>
              <a:gd name="connsiteY2" fmla="*/ 2131579 h 2131579"/>
              <a:gd name="connsiteX3" fmla="*/ 0 w 1167368"/>
              <a:gd name="connsiteY3" fmla="*/ 1640089 h 2131579"/>
              <a:gd name="connsiteX4" fmla="*/ 15240 w 1167368"/>
              <a:gd name="connsiteY4" fmla="*/ 0 h 2131579"/>
              <a:gd name="connsiteX0" fmla="*/ 15240 w 877808"/>
              <a:gd name="connsiteY0" fmla="*/ 0 h 2131579"/>
              <a:gd name="connsiteX1" fmla="*/ 877808 w 877808"/>
              <a:gd name="connsiteY1" fmla="*/ 581025 h 2131579"/>
              <a:gd name="connsiteX2" fmla="*/ 835898 w 877808"/>
              <a:gd name="connsiteY2" fmla="*/ 2131579 h 2131579"/>
              <a:gd name="connsiteX3" fmla="*/ 0 w 877808"/>
              <a:gd name="connsiteY3" fmla="*/ 1640089 h 2131579"/>
              <a:gd name="connsiteX4" fmla="*/ 15240 w 877808"/>
              <a:gd name="connsiteY4" fmla="*/ 0 h 2131579"/>
              <a:gd name="connsiteX0" fmla="*/ 15240 w 837803"/>
              <a:gd name="connsiteY0" fmla="*/ 0 h 2131579"/>
              <a:gd name="connsiteX1" fmla="*/ 837803 w 837803"/>
              <a:gd name="connsiteY1" fmla="*/ 480060 h 2131579"/>
              <a:gd name="connsiteX2" fmla="*/ 835898 w 837803"/>
              <a:gd name="connsiteY2" fmla="*/ 2131579 h 2131579"/>
              <a:gd name="connsiteX3" fmla="*/ 0 w 837803"/>
              <a:gd name="connsiteY3" fmla="*/ 1640089 h 2131579"/>
              <a:gd name="connsiteX4" fmla="*/ 15240 w 837803"/>
              <a:gd name="connsiteY4" fmla="*/ 0 h 2131579"/>
              <a:gd name="connsiteX0" fmla="*/ 15240 w 837803"/>
              <a:gd name="connsiteY0" fmla="*/ 0 h 2131579"/>
              <a:gd name="connsiteX1" fmla="*/ 837803 w 837803"/>
              <a:gd name="connsiteY1" fmla="*/ 480060 h 2131579"/>
              <a:gd name="connsiteX2" fmla="*/ 835898 w 837803"/>
              <a:gd name="connsiteY2" fmla="*/ 2131579 h 2131579"/>
              <a:gd name="connsiteX3" fmla="*/ 0 w 837803"/>
              <a:gd name="connsiteY3" fmla="*/ 1645169 h 2131579"/>
              <a:gd name="connsiteX4" fmla="*/ 15240 w 837803"/>
              <a:gd name="connsiteY4" fmla="*/ 0 h 213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803" h="2131579">
                <a:moveTo>
                  <a:pt x="15240" y="0"/>
                </a:moveTo>
                <a:lnTo>
                  <a:pt x="837803" y="480060"/>
                </a:lnTo>
                <a:lnTo>
                  <a:pt x="835898" y="2131579"/>
                </a:lnTo>
                <a:lnTo>
                  <a:pt x="0" y="1645169"/>
                </a:lnTo>
                <a:lnTo>
                  <a:pt x="15240" y="0"/>
                </a:lnTo>
                <a:close/>
              </a:path>
            </a:pathLst>
          </a:cu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2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3651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80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58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20889"/>
            <a:ext cx="4040188" cy="370527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1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3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78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crubioav\AppData\Local\Temp\Rar$DRa0.338\estilos\interna\img\fondo-intrane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570" b="18162"/>
          <a:stretch/>
        </p:blipFill>
        <p:spPr bwMode="auto">
          <a:xfrm flipH="1">
            <a:off x="-9619" y="-8965"/>
            <a:ext cx="6196969" cy="84567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1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56793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12 Marcador de título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40" y="6091224"/>
            <a:ext cx="2261989" cy="7667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50" y="75438"/>
            <a:ext cx="2834218" cy="5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6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kumimoji="0" lang="es-ES" sz="2000" b="1" i="0" u="none" strike="noStrike" kern="1200" cap="none" spc="0" normalizeH="0" baseline="0" dirty="0">
          <a:ln>
            <a:noFill/>
          </a:ln>
          <a:solidFill>
            <a:srgbClr val="367C36"/>
          </a:solidFill>
          <a:effectLst/>
          <a:uLnTx/>
          <a:uFillTx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Spain´s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gambling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es-ES" sz="2400" b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figures</a:t>
            </a:r>
            <a:endParaRPr lang="es-ES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 smtClean="0"/>
              <a:t>Juan Espinosa</a:t>
            </a:r>
          </a:p>
          <a:p>
            <a:r>
              <a:rPr lang="es-ES" sz="2400" dirty="0" smtClean="0"/>
              <a:t>DG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Gambling</a:t>
            </a:r>
            <a:r>
              <a:rPr lang="es-ES" sz="2400" dirty="0" smtClean="0"/>
              <a:t> </a:t>
            </a:r>
            <a:r>
              <a:rPr lang="es-ES" sz="2400" dirty="0" err="1" smtClean="0"/>
              <a:t>Regulation</a:t>
            </a:r>
            <a:endParaRPr lang="es-ES" sz="2400" dirty="0" smtClean="0"/>
          </a:p>
          <a:p>
            <a:endParaRPr lang="es-ES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91" y="19472"/>
            <a:ext cx="3253609" cy="6197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6381328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7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Gambling</a:t>
            </a:r>
            <a:r>
              <a:rPr lang="es-ES" dirty="0"/>
              <a:t> </a:t>
            </a:r>
            <a:r>
              <a:rPr lang="es-ES" dirty="0" err="1"/>
              <a:t>taxation</a:t>
            </a:r>
            <a:r>
              <a:rPr lang="es-ES" dirty="0"/>
              <a:t> in </a:t>
            </a:r>
            <a:r>
              <a:rPr lang="es-ES" dirty="0" smtClean="0"/>
              <a:t>Spain: International </a:t>
            </a:r>
            <a:r>
              <a:rPr lang="es-ES" dirty="0" err="1" smtClean="0"/>
              <a:t>Comparison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gambling</a:t>
            </a:r>
            <a:r>
              <a:rPr lang="es-ES" dirty="0" smtClean="0"/>
              <a:t> </a:t>
            </a:r>
            <a:r>
              <a:rPr lang="es-ES" dirty="0" err="1" smtClean="0"/>
              <a:t>spend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626074"/>
              </p:ext>
            </p:extLst>
          </p:nvPr>
        </p:nvGraphicFramePr>
        <p:xfrm>
          <a:off x="434727" y="1492424"/>
          <a:ext cx="8229600" cy="481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19672" y="5877272"/>
            <a:ext cx="57606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Spain</a:t>
            </a:r>
            <a:endParaRPr lang="es-ES" sz="1050" dirty="0"/>
          </a:p>
        </p:txBody>
      </p:sp>
      <p:sp>
        <p:nvSpPr>
          <p:cNvPr id="6" name="CuadroTexto 5"/>
          <p:cNvSpPr txBox="1"/>
          <p:nvPr/>
        </p:nvSpPr>
        <p:spPr>
          <a:xfrm>
            <a:off x="2483768" y="5880752"/>
            <a:ext cx="57606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France</a:t>
            </a:r>
            <a:endParaRPr lang="es-ES" sz="1050" dirty="0"/>
          </a:p>
        </p:txBody>
      </p:sp>
      <p:sp>
        <p:nvSpPr>
          <p:cNvPr id="7" name="CuadroTexto 6"/>
          <p:cNvSpPr txBox="1"/>
          <p:nvPr/>
        </p:nvSpPr>
        <p:spPr>
          <a:xfrm>
            <a:off x="6660232" y="5887144"/>
            <a:ext cx="936104" cy="263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Denmark</a:t>
            </a:r>
            <a:endParaRPr lang="es-ES" sz="1050" dirty="0"/>
          </a:p>
        </p:txBody>
      </p:sp>
      <p:grpSp>
        <p:nvGrpSpPr>
          <p:cNvPr id="8" name="Grupo 7"/>
          <p:cNvGrpSpPr/>
          <p:nvPr/>
        </p:nvGrpSpPr>
        <p:grpSpPr>
          <a:xfrm>
            <a:off x="5796136" y="70496"/>
            <a:ext cx="3203848" cy="792088"/>
            <a:chOff x="5925199" y="25201"/>
            <a:chExt cx="3203848" cy="792088"/>
          </a:xfrm>
        </p:grpSpPr>
        <p:sp>
          <p:nvSpPr>
            <p:cNvPr id="9" name="Rectángulo 8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sp>
        <p:nvSpPr>
          <p:cNvPr id="11" name="Elipse 10"/>
          <p:cNvSpPr/>
          <p:nvPr/>
        </p:nvSpPr>
        <p:spPr>
          <a:xfrm>
            <a:off x="7452320" y="4221088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1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565" y="1196752"/>
            <a:ext cx="4832355" cy="482453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</a:t>
            </a:r>
            <a:r>
              <a:rPr lang="es-ES" dirty="0" err="1" smtClean="0"/>
              <a:t>Spain’s</a:t>
            </a:r>
            <a:r>
              <a:rPr lang="es-ES" dirty="0" smtClean="0"/>
              <a:t> online </a:t>
            </a:r>
            <a:r>
              <a:rPr lang="es-ES" dirty="0" err="1" smtClean="0"/>
              <a:t>player</a:t>
            </a:r>
            <a:r>
              <a:rPr lang="es-ES" dirty="0" smtClean="0"/>
              <a:t> </a:t>
            </a:r>
            <a:r>
              <a:rPr lang="es-ES" dirty="0" err="1" smtClean="0"/>
              <a:t>profile</a:t>
            </a:r>
            <a:r>
              <a:rPr lang="es-ES" dirty="0" smtClean="0"/>
              <a:t> 2017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5926279" y="0"/>
            <a:ext cx="3203848" cy="792088"/>
            <a:chOff x="5925199" y="25201"/>
            <a:chExt cx="3203848" cy="792088"/>
          </a:xfrm>
        </p:grpSpPr>
        <p:sp>
          <p:nvSpPr>
            <p:cNvPr id="5" name="Rectángulo 4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04603"/>
            <a:ext cx="2190698" cy="21404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313" y="3140968"/>
            <a:ext cx="2007838" cy="16279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559092"/>
            <a:ext cx="180720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0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7344816" cy="452596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Prevalence</a:t>
            </a:r>
            <a:r>
              <a:rPr lang="es-ES" dirty="0" smtClean="0"/>
              <a:t> of </a:t>
            </a:r>
            <a:r>
              <a:rPr lang="es-ES" dirty="0" err="1" smtClean="0"/>
              <a:t>gambling</a:t>
            </a:r>
            <a:r>
              <a:rPr lang="es-ES" dirty="0" smtClean="0"/>
              <a:t> </a:t>
            </a:r>
            <a:r>
              <a:rPr lang="es-ES" sz="1200" dirty="0" smtClean="0"/>
              <a:t>(</a:t>
            </a:r>
            <a:r>
              <a:rPr lang="es-ES" sz="1200" dirty="0" err="1" smtClean="0"/>
              <a:t>source</a:t>
            </a:r>
            <a:r>
              <a:rPr lang="es-ES" sz="1200" dirty="0" smtClean="0"/>
              <a:t>: </a:t>
            </a:r>
            <a:r>
              <a:rPr lang="es-ES" sz="1200" dirty="0" err="1" smtClean="0"/>
              <a:t>Ministry</a:t>
            </a:r>
            <a:r>
              <a:rPr lang="es-ES" sz="1200" dirty="0" smtClean="0"/>
              <a:t> of </a:t>
            </a:r>
            <a:r>
              <a:rPr lang="es-ES" sz="1200" dirty="0" err="1" smtClean="0"/>
              <a:t>Health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1907704" y="2780928"/>
            <a:ext cx="136815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907704" y="4365104"/>
            <a:ext cx="21602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5926279" y="0"/>
            <a:ext cx="3203848" cy="792088"/>
            <a:chOff x="5925199" y="25201"/>
            <a:chExt cx="3203848" cy="792088"/>
          </a:xfrm>
        </p:grpSpPr>
        <p:sp>
          <p:nvSpPr>
            <p:cNvPr id="12" name="Rectángulo 11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sp>
        <p:nvSpPr>
          <p:cNvPr id="14" name="Elipse 13"/>
          <p:cNvSpPr/>
          <p:nvPr/>
        </p:nvSpPr>
        <p:spPr>
          <a:xfrm>
            <a:off x="2267744" y="2919674"/>
            <a:ext cx="946635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52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72816"/>
            <a:ext cx="5554960" cy="30861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err="1"/>
              <a:t>Spain’s</a:t>
            </a:r>
            <a:r>
              <a:rPr lang="es-ES" dirty="0"/>
              <a:t> online </a:t>
            </a:r>
            <a:r>
              <a:rPr lang="es-ES" dirty="0" err="1"/>
              <a:t>player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2017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926279" y="0"/>
            <a:ext cx="3203848" cy="792088"/>
            <a:chOff x="5925199" y="25201"/>
            <a:chExt cx="3203848" cy="792088"/>
          </a:xfrm>
        </p:grpSpPr>
        <p:sp>
          <p:nvSpPr>
            <p:cNvPr id="6" name="Rectángulo 5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88" y="1772817"/>
            <a:ext cx="2335958" cy="30861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15816" y="4728111"/>
            <a:ext cx="19442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ym typeface="Wingdings" panose="05000000000000000000" pitchFamily="2" charset="2"/>
              </a:rPr>
              <a:t>   </a:t>
            </a:r>
            <a:r>
              <a:rPr lang="es-ES" sz="1100" dirty="0" err="1" smtClean="0">
                <a:sym typeface="Wingdings" panose="05000000000000000000" pitchFamily="2" charset="2"/>
              </a:rPr>
              <a:t>Losses</a:t>
            </a:r>
            <a:r>
              <a:rPr lang="es-ES" sz="1100" dirty="0" smtClean="0">
                <a:sym typeface="Wingdings" panose="05000000000000000000" pitchFamily="2" charset="2"/>
              </a:rPr>
              <a:t>: </a:t>
            </a:r>
            <a:r>
              <a:rPr lang="es-ES" sz="1100" dirty="0" err="1" smtClean="0">
                <a:sym typeface="Wingdings" panose="05000000000000000000" pitchFamily="2" charset="2"/>
              </a:rPr>
              <a:t>Gains</a:t>
            </a:r>
            <a:r>
              <a:rPr lang="es-ES" sz="1100" dirty="0" smtClean="0">
                <a:sym typeface="Wingdings" panose="05000000000000000000" pitchFamily="2" charset="2"/>
              </a:rPr>
              <a:t></a:t>
            </a:r>
            <a:endParaRPr lang="es-ES" sz="1100" dirty="0"/>
          </a:p>
        </p:txBody>
      </p:sp>
      <p:sp>
        <p:nvSpPr>
          <p:cNvPr id="11" name="Elipse 10"/>
          <p:cNvSpPr/>
          <p:nvPr/>
        </p:nvSpPr>
        <p:spPr>
          <a:xfrm>
            <a:off x="3347864" y="1505780"/>
            <a:ext cx="1296144" cy="2934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08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060848"/>
            <a:ext cx="6707088" cy="3600960"/>
          </a:xfrm>
          <a:prstGeom prst="rect">
            <a:avLst/>
          </a:prstGeom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err="1"/>
              <a:t>Spain’s</a:t>
            </a:r>
            <a:r>
              <a:rPr lang="es-ES" dirty="0"/>
              <a:t> online </a:t>
            </a:r>
            <a:r>
              <a:rPr lang="es-ES" dirty="0" err="1"/>
              <a:t>player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2017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926279" y="0"/>
            <a:ext cx="3203848" cy="792088"/>
            <a:chOff x="5925199" y="25201"/>
            <a:chExt cx="3203848" cy="792088"/>
          </a:xfrm>
        </p:grpSpPr>
        <p:sp>
          <p:nvSpPr>
            <p:cNvPr id="6" name="Rectángulo 5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sp>
        <p:nvSpPr>
          <p:cNvPr id="9" name="Elipse 8"/>
          <p:cNvSpPr/>
          <p:nvPr/>
        </p:nvSpPr>
        <p:spPr>
          <a:xfrm>
            <a:off x="1619672" y="5013176"/>
            <a:ext cx="360040" cy="363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55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195536" y="2997200"/>
            <a:ext cx="6400800" cy="1584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err="1" smtClean="0">
                <a:solidFill>
                  <a:srgbClr val="505050"/>
                </a:solidFill>
              </a:rPr>
              <a:t>Thank</a:t>
            </a:r>
            <a:r>
              <a:rPr lang="es-ES" dirty="0" smtClean="0">
                <a:solidFill>
                  <a:srgbClr val="505050"/>
                </a:solidFill>
              </a:rPr>
              <a:t> </a:t>
            </a:r>
            <a:r>
              <a:rPr lang="es-ES" dirty="0" err="1" smtClean="0">
                <a:solidFill>
                  <a:srgbClr val="505050"/>
                </a:solidFill>
              </a:rPr>
              <a:t>you</a:t>
            </a:r>
            <a:endParaRPr lang="es-ES" sz="1700" dirty="0" smtClean="0">
              <a:solidFill>
                <a:srgbClr val="50505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796136" y="70496"/>
            <a:ext cx="3203848" cy="792088"/>
            <a:chOff x="5925199" y="25201"/>
            <a:chExt cx="3203848" cy="792088"/>
          </a:xfrm>
        </p:grpSpPr>
        <p:sp>
          <p:nvSpPr>
            <p:cNvPr id="5" name="Rectángulo 4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24" y="2085195"/>
            <a:ext cx="4788024" cy="9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State-wide</a:t>
            </a:r>
            <a:r>
              <a:rPr lang="es-ES" dirty="0"/>
              <a:t> online </a:t>
            </a:r>
            <a:r>
              <a:rPr lang="es-ES" dirty="0" err="1"/>
              <a:t>gambling</a:t>
            </a:r>
            <a:r>
              <a:rPr lang="es-ES" dirty="0"/>
              <a:t> </a:t>
            </a:r>
            <a:r>
              <a:rPr lang="es-ES" dirty="0" err="1"/>
              <a:t>market</a:t>
            </a:r>
            <a:r>
              <a:rPr lang="es-ES" dirty="0"/>
              <a:t> in Spain. </a:t>
            </a:r>
            <a:r>
              <a:rPr lang="es-ES" dirty="0" err="1"/>
              <a:t>Evolution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79512" y="3240644"/>
            <a:ext cx="461665" cy="10342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dirty="0" smtClean="0"/>
              <a:t>GGR (M€)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956376" y="2564904"/>
            <a:ext cx="461665" cy="268394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" dirty="0" err="1" smtClean="0"/>
              <a:t>Interannual</a:t>
            </a:r>
            <a:r>
              <a:rPr lang="es-ES" dirty="0" smtClean="0"/>
              <a:t> </a:t>
            </a:r>
            <a:r>
              <a:rPr lang="es-ES" dirty="0" err="1" smtClean="0"/>
              <a:t>growth</a:t>
            </a:r>
            <a:r>
              <a:rPr lang="es-ES" dirty="0" smtClean="0"/>
              <a:t> </a:t>
            </a:r>
            <a:r>
              <a:rPr lang="es-ES" dirty="0" err="1" smtClean="0"/>
              <a:t>rate</a:t>
            </a:r>
            <a:r>
              <a:rPr lang="es-ES" dirty="0" smtClean="0"/>
              <a:t> (%)</a:t>
            </a:r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5925199" y="25201"/>
            <a:ext cx="3203848" cy="792088"/>
            <a:chOff x="5925199" y="25201"/>
            <a:chExt cx="3203848" cy="792088"/>
          </a:xfrm>
        </p:grpSpPr>
        <p:sp>
          <p:nvSpPr>
            <p:cNvPr id="9" name="Rectángulo 8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744746"/>
              </p:ext>
            </p:extLst>
          </p:nvPr>
        </p:nvGraphicFramePr>
        <p:xfrm>
          <a:off x="899593" y="2005012"/>
          <a:ext cx="6598964" cy="408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872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08918"/>
          </a:xfrm>
        </p:spPr>
        <p:txBody>
          <a:bodyPr/>
          <a:lstStyle/>
          <a:p>
            <a:r>
              <a:rPr lang="es-ES" dirty="0" smtClean="0"/>
              <a:t>Spain online </a:t>
            </a:r>
            <a:r>
              <a:rPr lang="es-ES" dirty="0" err="1"/>
              <a:t>gambling</a:t>
            </a:r>
            <a:r>
              <a:rPr lang="es-ES" dirty="0" smtClean="0"/>
              <a:t> </a:t>
            </a:r>
            <a:r>
              <a:rPr lang="es-ES" dirty="0"/>
              <a:t>a</a:t>
            </a:r>
            <a:r>
              <a:rPr lang="es-ES" dirty="0" smtClean="0"/>
              <a:t>ctive </a:t>
            </a:r>
            <a:r>
              <a:rPr lang="es-ES" dirty="0" err="1" smtClean="0"/>
              <a:t>players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569851"/>
              </p:ext>
            </p:extLst>
          </p:nvPr>
        </p:nvGraphicFramePr>
        <p:xfrm>
          <a:off x="395536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75656" y="13785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ova Light" panose="020B0304020202020204" pitchFamily="34" charset="0"/>
              </a:rPr>
              <a:t>Total: 1.303.513</a:t>
            </a:r>
            <a:endParaRPr lang="es-ES" dirty="0">
              <a:latin typeface="Arial Nova Light" panose="020B03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08104" y="138725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ova Light" panose="020B0304020202020204" pitchFamily="34" charset="0"/>
              </a:rPr>
              <a:t>Total: 1.394.949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3635896" y="1683602"/>
            <a:ext cx="15121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114292" y="12939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ova Light" panose="020B0304020202020204" pitchFamily="34" charset="0"/>
              </a:rPr>
              <a:t>+ 7 %</a:t>
            </a:r>
          </a:p>
        </p:txBody>
      </p:sp>
    </p:spTree>
    <p:extLst>
      <p:ext uri="{BB962C8B-B14F-4D97-AF65-F5344CB8AC3E}">
        <p14:creationId xmlns:p14="http://schemas.microsoft.com/office/powerpoint/2010/main" val="75133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Online </a:t>
            </a:r>
            <a:r>
              <a:rPr lang="es-ES" dirty="0" err="1"/>
              <a:t>gambling</a:t>
            </a:r>
            <a:r>
              <a:rPr lang="es-ES" dirty="0"/>
              <a:t> in Spain: </a:t>
            </a:r>
            <a:r>
              <a:rPr lang="es-ES" dirty="0" err="1"/>
              <a:t>channelisation</a:t>
            </a:r>
            <a:r>
              <a:rPr lang="es-ES" dirty="0"/>
              <a:t> </a:t>
            </a:r>
            <a:r>
              <a:rPr lang="es-ES" dirty="0" err="1"/>
              <a:t>estimations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5927626" y="13479"/>
            <a:ext cx="3203848" cy="792088"/>
            <a:chOff x="5925199" y="25201"/>
            <a:chExt cx="3203848" cy="792088"/>
          </a:xfrm>
        </p:grpSpPr>
        <p:sp>
          <p:nvSpPr>
            <p:cNvPr id="5" name="Rectángulo 4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2504"/>
              </p:ext>
            </p:extLst>
          </p:nvPr>
        </p:nvGraphicFramePr>
        <p:xfrm>
          <a:off x="457200" y="17113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43608" y="6237288"/>
            <a:ext cx="190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*Data: H2GC</a:t>
            </a:r>
            <a:endParaRPr lang="es-ES" sz="1200" i="1" dirty="0"/>
          </a:p>
        </p:txBody>
      </p:sp>
      <p:grpSp>
        <p:nvGrpSpPr>
          <p:cNvPr id="9" name="Grupo 8"/>
          <p:cNvGrpSpPr/>
          <p:nvPr/>
        </p:nvGrpSpPr>
        <p:grpSpPr>
          <a:xfrm>
            <a:off x="5922709" y="0"/>
            <a:ext cx="3203848" cy="792088"/>
            <a:chOff x="5925199" y="25201"/>
            <a:chExt cx="3203848" cy="792088"/>
          </a:xfrm>
        </p:grpSpPr>
        <p:sp>
          <p:nvSpPr>
            <p:cNvPr id="10" name="Rectángulo 9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59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International Online </a:t>
            </a:r>
            <a:r>
              <a:rPr lang="es-ES" dirty="0" err="1"/>
              <a:t>gambling</a:t>
            </a:r>
            <a:r>
              <a:rPr lang="es-ES" dirty="0"/>
              <a:t> </a:t>
            </a:r>
            <a:r>
              <a:rPr lang="es-ES" dirty="0" smtClean="0"/>
              <a:t>offshore/</a:t>
            </a:r>
            <a:r>
              <a:rPr lang="es-ES" dirty="0" err="1" smtClean="0"/>
              <a:t>onshore</a:t>
            </a:r>
            <a:r>
              <a:rPr lang="es-ES" dirty="0" smtClean="0"/>
              <a:t> </a:t>
            </a:r>
            <a:r>
              <a:rPr lang="es-ES" dirty="0" err="1" smtClean="0"/>
              <a:t>estimations</a:t>
            </a:r>
            <a:r>
              <a:rPr lang="es-ES" dirty="0" smtClean="0"/>
              <a:t> (2018)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5868144" y="7991"/>
            <a:ext cx="3203848" cy="792088"/>
            <a:chOff x="5925199" y="25201"/>
            <a:chExt cx="3203848" cy="792088"/>
          </a:xfrm>
        </p:grpSpPr>
        <p:sp>
          <p:nvSpPr>
            <p:cNvPr id="5" name="Rectángulo 4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257634"/>
              </p:ext>
            </p:extLst>
          </p:nvPr>
        </p:nvGraphicFramePr>
        <p:xfrm>
          <a:off x="457200" y="17113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2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1374" y="700832"/>
            <a:ext cx="8229600" cy="508918"/>
          </a:xfrm>
        </p:spPr>
        <p:txBody>
          <a:bodyPr/>
          <a:lstStyle/>
          <a:p>
            <a:r>
              <a:rPr lang="es-ES" dirty="0" err="1" smtClean="0"/>
              <a:t>Prevalence</a:t>
            </a:r>
            <a:r>
              <a:rPr lang="es-ES" dirty="0" smtClean="0"/>
              <a:t> of </a:t>
            </a:r>
            <a:r>
              <a:rPr lang="es-ES" dirty="0" err="1" smtClean="0"/>
              <a:t>problem</a:t>
            </a:r>
            <a:r>
              <a:rPr lang="es-ES" dirty="0" smtClean="0"/>
              <a:t> </a:t>
            </a:r>
            <a:r>
              <a:rPr lang="es-ES" dirty="0" err="1" smtClean="0"/>
              <a:t>gambling</a:t>
            </a:r>
            <a:r>
              <a:rPr lang="es-ES" dirty="0" smtClean="0"/>
              <a:t>: 2015 </a:t>
            </a:r>
            <a:r>
              <a:rPr lang="es-ES" sz="1100" dirty="0" smtClean="0"/>
              <a:t>(</a:t>
            </a:r>
            <a:r>
              <a:rPr lang="es-ES" sz="1100" dirty="0" err="1" smtClean="0"/>
              <a:t>source</a:t>
            </a:r>
            <a:r>
              <a:rPr lang="es-ES" sz="1100" dirty="0" smtClean="0"/>
              <a:t>: DGOJ) </a:t>
            </a:r>
            <a:endParaRPr lang="es-ES" sz="11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04" y="1772816"/>
            <a:ext cx="3204592" cy="15584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4" y="3331299"/>
            <a:ext cx="2378983" cy="9860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157192"/>
            <a:ext cx="8241928" cy="1091693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570" y="1173183"/>
            <a:ext cx="5947429" cy="3695977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796136" y="70496"/>
            <a:ext cx="3203848" cy="792088"/>
            <a:chOff x="5925199" y="25201"/>
            <a:chExt cx="3203848" cy="792088"/>
          </a:xfrm>
        </p:grpSpPr>
        <p:sp>
          <p:nvSpPr>
            <p:cNvPr id="9" name="Rectángulo 8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sp>
        <p:nvSpPr>
          <p:cNvPr id="11" name="Elipse 10"/>
          <p:cNvSpPr/>
          <p:nvPr/>
        </p:nvSpPr>
        <p:spPr>
          <a:xfrm>
            <a:off x="1998612" y="1993908"/>
            <a:ext cx="1435087" cy="11535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8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490" y="1340768"/>
            <a:ext cx="7653910" cy="496755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665341"/>
            <a:ext cx="8229600" cy="508918"/>
          </a:xfrm>
        </p:spPr>
        <p:txBody>
          <a:bodyPr/>
          <a:lstStyle/>
          <a:p>
            <a:r>
              <a:rPr lang="es-ES" dirty="0" err="1"/>
              <a:t>Prevalence</a:t>
            </a:r>
            <a:r>
              <a:rPr lang="es-ES" dirty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problem</a:t>
            </a:r>
            <a:r>
              <a:rPr lang="es-ES" dirty="0" smtClean="0"/>
              <a:t> </a:t>
            </a:r>
            <a:r>
              <a:rPr lang="es-ES" dirty="0" err="1" smtClean="0"/>
              <a:t>gambling</a:t>
            </a:r>
            <a:r>
              <a:rPr lang="es-ES" dirty="0" smtClean="0"/>
              <a:t>: 2018 </a:t>
            </a:r>
            <a:r>
              <a:rPr lang="es-ES" sz="1100" dirty="0"/>
              <a:t>(</a:t>
            </a:r>
            <a:r>
              <a:rPr lang="es-ES" sz="1100" dirty="0" err="1"/>
              <a:t>source</a:t>
            </a:r>
            <a:r>
              <a:rPr lang="es-ES" sz="1100" dirty="0"/>
              <a:t>: </a:t>
            </a:r>
            <a:r>
              <a:rPr lang="es-ES" sz="1100" dirty="0" err="1"/>
              <a:t>Ministry</a:t>
            </a:r>
            <a:r>
              <a:rPr lang="es-ES" sz="1100" dirty="0"/>
              <a:t> of </a:t>
            </a:r>
            <a:r>
              <a:rPr lang="es-ES" sz="1100" dirty="0" err="1"/>
              <a:t>Health</a:t>
            </a:r>
            <a:r>
              <a:rPr lang="es-ES" sz="1100" dirty="0"/>
              <a:t>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926279" y="0"/>
            <a:ext cx="3203848" cy="792088"/>
            <a:chOff x="5925199" y="25201"/>
            <a:chExt cx="3203848" cy="792088"/>
          </a:xfrm>
        </p:grpSpPr>
        <p:sp>
          <p:nvSpPr>
            <p:cNvPr id="5" name="Rectángulo 4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sp>
        <p:nvSpPr>
          <p:cNvPr id="2" name="Elipse 1"/>
          <p:cNvSpPr/>
          <p:nvPr/>
        </p:nvSpPr>
        <p:spPr>
          <a:xfrm>
            <a:off x="4510335" y="4869160"/>
            <a:ext cx="946635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366320" y="2996952"/>
            <a:ext cx="171784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76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753" y="1668562"/>
            <a:ext cx="6044493" cy="452596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Access to </a:t>
            </a:r>
            <a:r>
              <a:rPr lang="es-ES" dirty="0" err="1" smtClean="0"/>
              <a:t>gambling</a:t>
            </a:r>
            <a:r>
              <a:rPr lang="es-ES" dirty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minors</a:t>
            </a:r>
            <a:r>
              <a:rPr lang="es-ES" dirty="0" smtClean="0"/>
              <a:t> </a:t>
            </a:r>
            <a:r>
              <a:rPr lang="es-ES" sz="1200" dirty="0" smtClean="0"/>
              <a:t>(</a:t>
            </a:r>
            <a:r>
              <a:rPr lang="es-ES" sz="1200" dirty="0" err="1" smtClean="0"/>
              <a:t>source</a:t>
            </a:r>
            <a:r>
              <a:rPr lang="es-ES" sz="1200" dirty="0"/>
              <a:t>: </a:t>
            </a:r>
            <a:r>
              <a:rPr lang="es-ES" sz="1200" dirty="0" err="1"/>
              <a:t>Ministry</a:t>
            </a:r>
            <a:r>
              <a:rPr lang="es-ES" sz="1200" dirty="0"/>
              <a:t> of </a:t>
            </a:r>
            <a:r>
              <a:rPr lang="es-ES" sz="1200" dirty="0" err="1"/>
              <a:t>Health</a:t>
            </a:r>
            <a:r>
              <a:rPr lang="es-ES" sz="1200" dirty="0"/>
              <a:t>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926279" y="0"/>
            <a:ext cx="3203848" cy="792088"/>
            <a:chOff x="5925199" y="25201"/>
            <a:chExt cx="3203848" cy="792088"/>
          </a:xfrm>
        </p:grpSpPr>
        <p:sp>
          <p:nvSpPr>
            <p:cNvPr id="5" name="Rectángulo 4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sp>
        <p:nvSpPr>
          <p:cNvPr id="8" name="Elipse 7"/>
          <p:cNvSpPr/>
          <p:nvPr/>
        </p:nvSpPr>
        <p:spPr>
          <a:xfrm>
            <a:off x="2771800" y="3212976"/>
            <a:ext cx="648072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2791247" y="5157192"/>
            <a:ext cx="648072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19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06116"/>
            <a:ext cx="6301973" cy="452596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997198"/>
            <a:ext cx="8229600" cy="508918"/>
          </a:xfrm>
        </p:spPr>
        <p:txBody>
          <a:bodyPr/>
          <a:lstStyle/>
          <a:p>
            <a:r>
              <a:rPr lang="es-ES" dirty="0"/>
              <a:t>Access to </a:t>
            </a:r>
            <a:r>
              <a:rPr lang="es-ES" dirty="0" err="1"/>
              <a:t>gambling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minors</a:t>
            </a:r>
            <a:r>
              <a:rPr lang="es-ES" dirty="0" smtClean="0"/>
              <a:t>. International </a:t>
            </a:r>
            <a:r>
              <a:rPr lang="es-ES" dirty="0" err="1" smtClean="0"/>
              <a:t>comparision</a:t>
            </a:r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5926279" y="0"/>
            <a:ext cx="3203848" cy="792088"/>
            <a:chOff x="5925199" y="25201"/>
            <a:chExt cx="3203848" cy="792088"/>
          </a:xfrm>
        </p:grpSpPr>
        <p:sp>
          <p:nvSpPr>
            <p:cNvPr id="5" name="Rectángulo 4"/>
            <p:cNvSpPr/>
            <p:nvPr/>
          </p:nvSpPr>
          <p:spPr>
            <a:xfrm>
              <a:off x="5925199" y="25201"/>
              <a:ext cx="320384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20" y="84061"/>
              <a:ext cx="2843808" cy="541678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930102" y="6165304"/>
            <a:ext cx="1434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Source</a:t>
            </a:r>
            <a:r>
              <a:rPr lang="es-ES" sz="1200" dirty="0" smtClean="0"/>
              <a:t>: ESPAD 2015</a:t>
            </a:r>
            <a:endParaRPr lang="es-ES" sz="12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4294312" y="5412929"/>
            <a:ext cx="720080" cy="62068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6372200" y="5409456"/>
            <a:ext cx="720080" cy="62068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1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 PMO Roadmap_Adap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FAEC15DE-12AA-4B02-AEF0-D561B3870D90}" vid="{91F1776D-11E9-4B3A-BCAF-4FFEAE9ED85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plantilla_dgoj</Template>
  <TotalTime>1192</TotalTime>
  <Words>181</Words>
  <Application>Microsoft Office PowerPoint</Application>
  <PresentationFormat>Presentación en pantalla (4:3)</PresentationFormat>
  <Paragraphs>35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Nova Light</vt:lpstr>
      <vt:lpstr>Calibri</vt:lpstr>
      <vt:lpstr>Wingdings</vt:lpstr>
      <vt:lpstr>PRE PMO Roadmap_Adaptacion</vt:lpstr>
      <vt:lpstr>Presentación de PowerPoint</vt:lpstr>
      <vt:lpstr>State-wide online gambling market in Spain. Evolution</vt:lpstr>
      <vt:lpstr>Spain online gambling active players</vt:lpstr>
      <vt:lpstr>Online gambling in Spain: channelisation estimations</vt:lpstr>
      <vt:lpstr>International Online gambling offshore/onshore estimations (2018)</vt:lpstr>
      <vt:lpstr>Prevalence of problem gambling: 2015 (source: DGOJ) </vt:lpstr>
      <vt:lpstr>Prevalence of problem gambling: 2018 (source: Ministry of Health)</vt:lpstr>
      <vt:lpstr>Access to gambling by minors (source: Ministry of Health)</vt:lpstr>
      <vt:lpstr>Access to gambling by minors. International comparision </vt:lpstr>
      <vt:lpstr>Gambling taxation in Spain: International Comparison on gambling spend</vt:lpstr>
      <vt:lpstr>  Spain’s online player profile 2017</vt:lpstr>
      <vt:lpstr>Prevalence of gambling (source: Ministry of Health)</vt:lpstr>
      <vt:lpstr> Spain’s online player profile 2017</vt:lpstr>
      <vt:lpstr> Spain’s online player profile 2017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Juan Espinosa Garcia</cp:lastModifiedBy>
  <cp:revision>90</cp:revision>
  <dcterms:created xsi:type="dcterms:W3CDTF">2018-05-08T16:10:07Z</dcterms:created>
  <dcterms:modified xsi:type="dcterms:W3CDTF">2019-01-31T16:43:10Z</dcterms:modified>
</cp:coreProperties>
</file>